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48" r:id="rId2"/>
  </p:sldMasterIdLst>
  <p:notesMasterIdLst>
    <p:notesMasterId r:id="rId35"/>
  </p:notesMasterIdLst>
  <p:sldIdLst>
    <p:sldId id="407" r:id="rId3"/>
    <p:sldId id="395" r:id="rId4"/>
    <p:sldId id="447" r:id="rId5"/>
    <p:sldId id="430" r:id="rId6"/>
    <p:sldId id="432" r:id="rId7"/>
    <p:sldId id="433" r:id="rId8"/>
    <p:sldId id="431" r:id="rId9"/>
    <p:sldId id="416" r:id="rId10"/>
    <p:sldId id="417" r:id="rId11"/>
    <p:sldId id="418" r:id="rId12"/>
    <p:sldId id="448" r:id="rId13"/>
    <p:sldId id="437" r:id="rId14"/>
    <p:sldId id="439" r:id="rId15"/>
    <p:sldId id="435" r:id="rId16"/>
    <p:sldId id="449" r:id="rId17"/>
    <p:sldId id="428" r:id="rId18"/>
    <p:sldId id="423" r:id="rId19"/>
    <p:sldId id="440" r:id="rId20"/>
    <p:sldId id="441" r:id="rId21"/>
    <p:sldId id="442" r:id="rId22"/>
    <p:sldId id="413" r:id="rId23"/>
    <p:sldId id="421" r:id="rId24"/>
    <p:sldId id="426" r:id="rId25"/>
    <p:sldId id="443" r:id="rId26"/>
    <p:sldId id="434" r:id="rId27"/>
    <p:sldId id="427" r:id="rId28"/>
    <p:sldId id="444" r:id="rId29"/>
    <p:sldId id="445" r:id="rId30"/>
    <p:sldId id="446" r:id="rId31"/>
    <p:sldId id="424" r:id="rId32"/>
    <p:sldId id="429" r:id="rId33"/>
    <p:sldId id="409" r:id="rId3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05E3"/>
    <a:srgbClr val="F056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12A06B-8642-47D6-B998-3439600CA827}" v="39" dt="2025-02-02T08:06:03.458"/>
    <p1510:client id="{D5392DD0-D79B-925B-159B-DA8F04CFC89F}" v="343" dt="2025-02-03T13:28:45.061"/>
    <p1510:client id="{EEA582AF-DEC7-A411-CF38-82C79D2CF86A}" v="18" dt="2025-02-04T00:53:24.965"/>
    <p1510:client id="{FDA748A2-ED94-3A0E-4E7D-5A90DCD933D5}" v="91" dt="2025-02-04T07:30:53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75FD2-66AE-4149-B462-432307997B4B}" type="datetimeFigureOut">
              <a:t>2/3/2025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E4EBE-026E-4510-96CB-4B8139AE1B6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105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b="0" i="0" dirty="0"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695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7DD97-073C-8124-CEA8-FDF96ED90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E3D342-E55A-ACC6-909B-A79F635E05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61674-6157-0B9F-32D2-3A1B647F3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CC41B-16AA-AB85-885C-14382BE65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8020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EE798-B445-8CCC-836E-E92B4362B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2B5AFB-59A4-EB1F-CA7B-404ACB2AC0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38EC0F-3322-02A3-A501-0ECDE9605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28C49-0F5D-496D-472F-C2F6805AA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3710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B5FC4-0AB0-FE62-03FC-0EEBBA981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065673-F644-B161-E934-232C09EE8A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E8B40-7120-548C-242C-6321C4277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latin typeface="Calibri"/>
                <a:ea typeface="Calibri"/>
                <a:cs typeface="Calibri"/>
              </a:rPr>
              <a:t>Remember back to Stats 101?</a:t>
            </a:r>
            <a:br>
              <a:rPr lang="en-US" sz="1800">
                <a:latin typeface="Calibri"/>
                <a:ea typeface="Calibri"/>
                <a:cs typeface="Calibri"/>
              </a:rPr>
            </a:br>
            <a:r>
              <a:rPr lang="en-US"/>
              <a:t>Skewness measures the asymmetry of a probability distribution; </a:t>
            </a:r>
          </a:p>
          <a:p>
            <a:r>
              <a:rPr lang="en-US"/>
              <a:t>a </a:t>
            </a:r>
            <a:r>
              <a:rPr lang="en-US" b="1"/>
              <a:t>positive skew</a:t>
            </a:r>
            <a:r>
              <a:rPr lang="en-US"/>
              <a:t> means a longer right tail, </a:t>
            </a:r>
          </a:p>
          <a:p>
            <a:r>
              <a:rPr lang="en-US"/>
              <a:t>a </a:t>
            </a:r>
            <a:r>
              <a:rPr lang="en-US" b="1"/>
              <a:t>negative skew</a:t>
            </a:r>
            <a:r>
              <a:rPr lang="en-US"/>
              <a:t> means a longer left tail, </a:t>
            </a:r>
          </a:p>
          <a:p>
            <a:r>
              <a:rPr lang="en-US"/>
              <a:t>and </a:t>
            </a:r>
            <a:r>
              <a:rPr lang="en-US" b="1"/>
              <a:t>zero skew</a:t>
            </a:r>
            <a:r>
              <a:rPr lang="en-US"/>
              <a:t> indicates a symmetric distribution.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30F3A-2D36-9F90-9878-B800BD993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796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32108-1881-47DD-C4EF-C2EEB46F5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D6A68-219E-27D1-F15B-6CED727D33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AA5B3-D82F-11CD-7334-E476BD7E0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4050A-FFD7-9096-ADCE-77EC5B880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6225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22A9B-3717-3529-164E-E7FF02873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32521-29BA-65CE-9712-0955D9B18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C1A81-95C2-36DA-B818-694784355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AE68D-7C73-15FE-E3DF-B7F59B2E29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5224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EC3F3-AB6D-C6E4-49ED-D9B68A76B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977023-358F-3AEA-243C-0094B5FB9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64B9CB-35DE-3377-AADE-8D66BC718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FCEF1-DC68-7AF0-FB72-FE54431384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4492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37E3B-4716-ED8A-2D90-1B11FAED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E21CB-58E4-8B2D-CCF7-6E55AF5C2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A7F39F-E234-B285-319D-98DFA83AA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A77D6-6D1B-969F-95A3-1F2DAAD8CC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2982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4A91D-4DCD-3F6D-E7D1-90975B698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53386F-BAED-6162-0B4C-485FB3EA0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2C84A7-79F0-41A4-741D-3294C9843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102D6-0083-019E-7723-3E2194001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1153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76B83-2028-04DC-8982-60CC89596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C45407-9A26-462E-EB95-6AABCF20E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906432-4BC3-E38E-4AF8-B01AAF453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597B5-328B-2408-93D6-17DD6D1CF6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6636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07007-B1AD-A9D7-EA88-EFE0982A4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AFBEBA-CAFE-342B-BB2F-EC9241687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3D86BE-DCF1-A763-B7E4-323F6B882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408A7-ACD8-05C9-C7B0-E40F69279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8458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BA52B-75C6-1147-622B-5C9991CE6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40C82-BFB6-26B6-898D-3E0379B03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EF77D-5BC5-42E7-748A-2EEDA5087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b="0" i="0" dirty="0"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DC91D-8D78-AE11-081C-0889C48BD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9008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336C5-BF94-F2EB-409E-9CC3F00FA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15B81D-EF71-D540-B7A2-25A11E1EA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B59DA6-83F7-ACD9-87AF-01E00F7B4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949CE-A7D9-4A9F-804C-1DFFCD1CC3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7417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FEC4C-5C83-8D5E-2887-31872D5DC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7D32A-540E-E84E-2E66-57A0D34834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DFFFA3-C2E5-679A-ADA5-8DB7C7EDD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b="0" i="0" dirty="0"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E5C6-2ACC-2FB0-A744-C58948296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2042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B735D-511D-3F3C-D1C1-37EA7DAC0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2E481A-7C14-9E7B-B507-D00BD59E2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C7EDE-6080-2DBF-A5BD-612C98CB6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18B7D-DF51-6F6C-F803-56D3E4829D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21632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48F73-F896-DFFC-B2B5-AFB87EEA6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41588-F04E-2189-A1B0-8E4B55977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ED8805-EA48-FBB9-0C52-3401A92FCF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C2BE2-386F-EBF4-5B4E-83198B05D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3389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6F029-2D0D-2699-BA11-DE01E2C92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78CCCF-644B-242E-90F4-1EE2267BF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435311-5293-9762-EE2A-C85D86539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9131D-F221-F7DE-392F-3E849A91BF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6574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2DC1A-3A87-4A7C-C20F-5FEB99A51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59C5-646D-7607-525E-B6BD71B52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C606DD-95A2-527A-E1DD-A5F4D1C66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271D1-AC96-D207-135B-7EEDD7E33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8312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EF65C-38EC-4656-E819-F9EB50CB0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0E929E-1A14-029A-56D9-92EAC1205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E2B6D-12B4-DF74-9CAC-106703F0F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B0665-19A3-B010-18CC-D1F361B25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3140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4640F-7E20-93CE-E389-FABE0DFA2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B58C8-9326-C01C-A9F1-9DAF6A769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BCAB1-8119-AF0F-9F07-9620881DD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9ACF5-326F-DA61-2BCC-CF08BF036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435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21686-02C2-F9A6-266E-79B1C6C7D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55FB0D-B8B0-6524-7818-25021EDD8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44109B-9BB0-7DE2-0120-9A101C051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9B878-0414-F33B-50EA-E8FBBAFC2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23820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D8A29-7F40-AFEF-FFE7-7ADBAFEAB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878759-1730-E9C9-D1D9-FC928E790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C3C4D-2012-8796-21AF-D6BAEFC0B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40FBA-FFDC-2B72-95A2-3F3F8B492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2526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9DE5B-0C36-13F4-413B-50F1D5063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48C173-54E2-8CEE-34DA-900537134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762A5-3066-BB0D-A767-5117284EC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AU" sz="1800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A5B40-D449-61A0-FA64-1CA0646E23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7629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4CBCD-AADB-4172-C540-B0ABE639B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AA1946-693C-5723-D9C7-C4AA8AD95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85BCB3-355F-5239-E825-91A56A169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482D0-F7FB-6421-753C-3BB6D6029E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9521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89E63-BCBD-E8B8-95E6-006B77584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B433F5-8FEB-AA0D-CC59-651F22824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E8379-E545-2FF7-4B33-F0D59A46A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AU" sz="1800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44904-4BC2-CAE5-2351-10AB8AEBC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7220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35596-D1F7-2BF8-5D24-87E730049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6F7219-7534-52C6-2DA2-999C7CA87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821C3-2102-5DB3-9D6E-1BC6AA1EF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AU" sz="1800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78CAC-33CD-FB5E-BB83-D635D01E3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860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EF293-9834-F8FB-B0CD-329C02219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0C5AF3-7967-BA7C-FA8B-BA1D21949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F550E0-5686-261C-FDA4-16C78E4AA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b="0" i="0" dirty="0"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68699-B3E0-04D4-A2C8-FAED1F74FB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9953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949F8-A494-07E7-02D6-F8E91FC96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9CEA5-2A28-3349-AB87-2C2B3A545A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39F361-0272-1538-F7D7-0717A8930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AU" sz="1800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6EE56-FF2E-B669-D396-780D037F0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3275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D09-BE69-1201-B9C8-AEBCC1A69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76F81B-ACB9-D0B8-38C7-B1B36B7D5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B4A3D-9DE7-A3A1-94A8-C3D7C3BA2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en-US" sz="1800" b="0" i="0"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B4208-ECB2-AA4C-BEA9-9AD969596F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9347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9EAFA-CFAE-BDE3-38C7-D08AAE12D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E31743-E0FD-20B5-6874-E6B1AF1972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68394D-4B85-617F-D59B-0BDFC6389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C53CE-40A2-31F9-B619-587543820A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0680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5360" y="3813044"/>
            <a:ext cx="10573376" cy="1538009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48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5360" y="5462163"/>
            <a:ext cx="9601067" cy="365264"/>
          </a:xfrm>
        </p:spPr>
        <p:txBody>
          <a:bodyPr>
            <a:normAutofit/>
          </a:bodyPr>
          <a:lstStyle>
            <a:lvl1pPr marL="0" indent="0" algn="l">
              <a:buNone/>
              <a:defRPr sz="2667" b="0">
                <a:solidFill>
                  <a:schemeClr val="accent3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8736" y="5569811"/>
            <a:ext cx="960107" cy="96010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216000" cy="34368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491303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138448" y="0"/>
            <a:ext cx="3043200" cy="685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3" y="2067717"/>
            <a:ext cx="8448936" cy="4241603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360" y="1073945"/>
            <a:ext cx="8448939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801827" y="6504333"/>
            <a:ext cx="7982471" cy="127347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33049166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5360" y="2372883"/>
            <a:ext cx="4800533" cy="2304256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48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5360" y="4869160"/>
            <a:ext cx="4800533" cy="768085"/>
          </a:xfrm>
        </p:spPr>
        <p:txBody>
          <a:bodyPr>
            <a:normAutofit/>
          </a:bodyPr>
          <a:lstStyle>
            <a:lvl1pPr marL="0" indent="0" algn="l">
              <a:buNone/>
              <a:defRPr sz="2667" b="0">
                <a:solidFill>
                  <a:schemeClr val="accent3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56659"/>
            <a:ext cx="960107" cy="96010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77597871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469" userDrawn="1">
          <p15:clr>
            <a:srgbClr val="FBAE40"/>
          </p15:clr>
        </p15:guide>
        <p15:guide id="4" pos="21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5360" y="2372883"/>
            <a:ext cx="4800533" cy="2304256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48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5360" y="4869160"/>
            <a:ext cx="4800533" cy="768085"/>
          </a:xfrm>
        </p:spPr>
        <p:txBody>
          <a:bodyPr>
            <a:normAutofit/>
          </a:bodyPr>
          <a:lstStyle>
            <a:lvl1pPr marL="0" indent="0" algn="l">
              <a:buNone/>
              <a:defRPr sz="2667" b="0">
                <a:solidFill>
                  <a:schemeClr val="accent3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56659"/>
            <a:ext cx="960107" cy="96010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85284" cy="685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19614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+ glob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5360" y="2739703"/>
            <a:ext cx="2688299" cy="2304256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48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60" y="356659"/>
            <a:ext cx="960107" cy="96010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51011319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469" userDrawn="1">
          <p15:clr>
            <a:srgbClr val="FBAE40"/>
          </p15:clr>
        </p15:guide>
        <p15:guide id="4" pos="21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2426976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3" y="2276872"/>
            <a:ext cx="11521277" cy="4032448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49133" y="1124744"/>
            <a:ext cx="11507507" cy="853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733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933" b="0">
                <a:solidFill>
                  <a:schemeClr val="accent2"/>
                </a:solidFill>
              </a:defRPr>
            </a:lvl2pPr>
            <a:lvl3pPr>
              <a:buNone/>
              <a:defRPr sz="3733">
                <a:solidFill>
                  <a:srgbClr val="00A9CE"/>
                </a:solidFill>
              </a:defRPr>
            </a:lvl3pPr>
            <a:lvl4pPr>
              <a:buNone/>
              <a:defRPr sz="3733">
                <a:solidFill>
                  <a:srgbClr val="00A9CE"/>
                </a:solidFill>
              </a:defRPr>
            </a:lvl4pPr>
            <a:lvl5pPr>
              <a:buNone/>
              <a:defRPr sz="3733">
                <a:solidFill>
                  <a:srgbClr val="00A9CE"/>
                </a:solidFill>
              </a:defRPr>
            </a:lvl5pPr>
          </a:lstStyle>
          <a:p>
            <a:pPr lvl="0"/>
            <a:r>
              <a:rPr lang="en-US"/>
              <a:t>Click to edit Master title style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360" y="2221139"/>
            <a:ext cx="5384800" cy="408818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2393" y="2221139"/>
            <a:ext cx="5384800" cy="408818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073945"/>
            <a:ext cx="5384800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360" y="2221139"/>
            <a:ext cx="5384800" cy="408818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2221139"/>
            <a:ext cx="5384800" cy="408818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01828" y="6504333"/>
            <a:ext cx="4918333" cy="127347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61925497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073945"/>
            <a:ext cx="5384800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360" y="2221139"/>
            <a:ext cx="5384800" cy="408818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2221139"/>
            <a:ext cx="5384800" cy="4088181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667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01828" y="6504333"/>
            <a:ext cx="4918333" cy="127347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22447243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" y="3690000"/>
            <a:ext cx="12191999" cy="316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360" y="1073945"/>
            <a:ext cx="11521280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1145545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5999" y="0"/>
            <a:ext cx="6085284" cy="685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3" y="2067717"/>
            <a:ext cx="5376595" cy="4241603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360" y="1073945"/>
            <a:ext cx="5376597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801828" y="6504333"/>
            <a:ext cx="4910131" cy="127347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71330814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138448" y="0"/>
            <a:ext cx="3043200" cy="685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3" y="2067717"/>
            <a:ext cx="8448936" cy="4241603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360" y="1073945"/>
            <a:ext cx="8448939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801827" y="6504333"/>
            <a:ext cx="7982471" cy="127347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7420930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5631774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5999" y="0"/>
            <a:ext cx="6085284" cy="685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35360" y="2468894"/>
            <a:ext cx="5280587" cy="3366757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5333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5333" b="0">
                <a:solidFill>
                  <a:schemeClr val="accent2"/>
                </a:solidFill>
              </a:defRPr>
            </a:lvl2pPr>
            <a:lvl3pPr marL="0" indent="0">
              <a:spcBef>
                <a:spcPts val="2933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35360" y="1700807"/>
            <a:ext cx="9409045" cy="3648407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5867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1133"/>
              </a:spcAft>
              <a:buNone/>
              <a:defRPr sz="5867" b="0">
                <a:solidFill>
                  <a:schemeClr val="bg1"/>
                </a:solidFill>
              </a:defRPr>
            </a:lvl2pPr>
            <a:lvl3pPr marL="0" indent="0">
              <a:buNone/>
              <a:defRPr sz="2933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5360" y="3429000"/>
            <a:ext cx="4800533" cy="288032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4000"/>
              </a:spcBef>
              <a:buNone/>
              <a:tabLst/>
              <a:defRPr sz="2133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751"/>
              </a:spcAft>
              <a:buNone/>
              <a:tabLst/>
              <a:defRPr sz="2133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2133">
                <a:solidFill>
                  <a:schemeClr val="tx1"/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35362" y="1220755"/>
            <a:ext cx="4800532" cy="1920213"/>
          </a:xfrm>
        </p:spPr>
        <p:txBody>
          <a:bodyPr anchor="b" anchorCtr="0">
            <a:noAutofit/>
          </a:bodyPr>
          <a:lstStyle>
            <a:lvl1pPr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7" name="Rectangle 2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44" name="Rectangle 43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56659"/>
            <a:ext cx="960107" cy="9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5360" y="2468894"/>
            <a:ext cx="4800533" cy="3796327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4000"/>
              </a:spcBef>
              <a:buNone/>
              <a:tabLst/>
              <a:defRPr sz="2133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751"/>
              </a:spcAft>
              <a:buNone/>
              <a:tabLst/>
              <a:defRPr sz="2133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2133">
                <a:solidFill>
                  <a:schemeClr val="tx1"/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29" name="Rectangle 28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56659"/>
            <a:ext cx="960107" cy="9601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515568"/>
            <a:ext cx="4896544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662" r:id="rId2"/>
    <p:sldLayoutId id="2147483821" r:id="rId3"/>
    <p:sldLayoutId id="2147483822" r:id="rId4"/>
    <p:sldLayoutId id="2147483824" r:id="rId5"/>
    <p:sldLayoutId id="2147483666" r:id="rId6"/>
    <p:sldLayoutId id="2147483823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0" y="1073945"/>
            <a:ext cx="11521280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3" y="2067717"/>
            <a:ext cx="11521277" cy="42416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1828" y="6504333"/>
            <a:ext cx="8111793" cy="1242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8103" y="6504333"/>
            <a:ext cx="385052" cy="12734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4238" y="3326609"/>
            <a:ext cx="12215284" cy="80168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240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6935" y="3637758"/>
            <a:ext cx="12189883" cy="49053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240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2122" y="3626646"/>
            <a:ext cx="12223751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335361" y="260649"/>
            <a:ext cx="589559" cy="58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96" r:id="rId2"/>
    <p:sldLayoutId id="2147483818" r:id="rId3"/>
    <p:sldLayoutId id="2147483655" r:id="rId4"/>
    <p:sldLayoutId id="2147483704" r:id="rId5"/>
    <p:sldLayoutId id="2147483680" r:id="rId6"/>
    <p:sldLayoutId id="2147483679" r:id="rId7"/>
    <p:sldLayoutId id="2147483661" r:id="rId8"/>
    <p:sldLayoutId id="2147483702" r:id="rId9"/>
    <p:sldLayoutId id="2147483706" r:id="rId10"/>
    <p:sldLayoutId id="2147483819" r:id="rId11"/>
    <p:sldLayoutId id="2147483698" r:id="rId12"/>
    <p:sldLayoutId id="2147483699" r:id="rId13"/>
    <p:sldLayoutId id="2147483663" r:id="rId14"/>
    <p:sldLayoutId id="2147483707" r:id="rId15"/>
    <p:sldLayoutId id="2147483664" r:id="rId16"/>
    <p:sldLayoutId id="2147483667" r:id="rId17"/>
    <p:sldLayoutId id="2147483665" r:id="rId18"/>
    <p:sldLayoutId id="2147483682" r:id="rId19"/>
    <p:sldLayoutId id="2147483681" r:id="rId2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gif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.png"/><Relationship Id="rId5" Type="http://schemas.microsoft.com/office/2007/relationships/hdphoto" Target="../media/hdphoto2.wdp"/><Relationship Id="rId4" Type="http://schemas.openxmlformats.org/officeDocument/2006/relationships/image" Target="../media/image39.png"/><Relationship Id="rId9" Type="http://schemas.openxmlformats.org/officeDocument/2006/relationships/image" Target="../media/image4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3549637"/>
            <a:ext cx="10573376" cy="1538009"/>
          </a:xfr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>
                <a:latin typeface="Tenorite"/>
              </a:rPr>
              <a:t>Exploring Skewness as a measure of Interplanetary Scintillation</a:t>
            </a:r>
            <a:endParaRPr lang="en-AU" sz="4400">
              <a:latin typeface="Tenorite"/>
            </a:endParaRPr>
          </a:p>
          <a:p>
            <a:endParaRPr lang="en-AU" sz="1600">
              <a:latin typeface="Tenorite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B8521C0-4C17-F207-8D2A-30C7D4813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0359" y="4922413"/>
            <a:ext cx="7647493" cy="345717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700">
                <a:latin typeface="Tenorite"/>
              </a:rPr>
              <a:t>with the Murchinson Widefield Array IPS Survey </a:t>
            </a:r>
            <a:endParaRPr lang="en-US" sz="1700">
              <a:latin typeface="Tenorite"/>
            </a:endParaRPr>
          </a:p>
        </p:txBody>
      </p:sp>
      <p:sp>
        <p:nvSpPr>
          <p:cNvPr id="14" name="Footer Placeholder 2"/>
          <p:cNvSpPr txBox="1">
            <a:spLocks/>
          </p:cNvSpPr>
          <p:nvPr/>
        </p:nvSpPr>
        <p:spPr bwMode="auto">
          <a:xfrm>
            <a:off x="335362" y="5938537"/>
            <a:ext cx="4800533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50">
                <a:latin typeface="Tenorite"/>
                <a:ea typeface="Calibri"/>
                <a:cs typeface="Calibri"/>
              </a:rPr>
              <a:t>Saf Flatters, Data Science Student | 2025</a:t>
            </a:r>
            <a:endParaRPr lang="en-US" sz="1850">
              <a:latin typeface="Tenorite"/>
              <a:ea typeface="Calibri"/>
              <a:cs typeface="Calibri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5368C8D-3F3B-BA47-98D9-655CC28A7A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7" t="39769" r="-154" b="18035"/>
          <a:stretch/>
        </p:blipFill>
        <p:spPr>
          <a:xfrm>
            <a:off x="-9408" y="0"/>
            <a:ext cx="12225419" cy="3439793"/>
          </a:xfrm>
        </p:spPr>
      </p:pic>
      <p:pic>
        <p:nvPicPr>
          <p:cNvPr id="17" name="Picture 16" descr="A close up of a text&#10;&#10;AI-generated content may be incorrect.">
            <a:extLst>
              <a:ext uri="{FF2B5EF4-FFF2-40B4-BE49-F238E27FC236}">
                <a16:creationId xmlns:a16="http://schemas.microsoft.com/office/drawing/2014/main" id="{E53857C6-9460-3CC8-E7F8-57D0821D9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808" y="6460423"/>
            <a:ext cx="6555080" cy="400812"/>
          </a:xfrm>
          <a:prstGeom prst="rect">
            <a:avLst/>
          </a:prstGeom>
        </p:spPr>
      </p:pic>
      <p:pic>
        <p:nvPicPr>
          <p:cNvPr id="5" name="Picture 4" descr="A field of white objects&#10;&#10;AI-generated content may be incorrect.">
            <a:extLst>
              <a:ext uri="{FF2B5EF4-FFF2-40B4-BE49-F238E27FC236}">
                <a16:creationId xmlns:a16="http://schemas.microsoft.com/office/drawing/2014/main" id="{C373739C-5CC1-E460-D742-4C6EDC08BC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73" t="44681" r="87" b="12101"/>
          <a:stretch/>
        </p:blipFill>
        <p:spPr>
          <a:xfrm>
            <a:off x="-9408" y="0"/>
            <a:ext cx="12230915" cy="3444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DDA5D7-601E-6C62-C4D8-F69F699CB7C7}"/>
              </a:ext>
            </a:extLst>
          </p:cNvPr>
          <p:cNvSpPr txBox="1"/>
          <p:nvPr/>
        </p:nvSpPr>
        <p:spPr>
          <a:xfrm>
            <a:off x="10255250" y="3439583"/>
            <a:ext cx="22225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i="1"/>
              <a:t>astronomyaustralia.org.au</a:t>
            </a:r>
          </a:p>
        </p:txBody>
      </p:sp>
    </p:spTree>
    <p:extLst>
      <p:ext uri="{BB962C8B-B14F-4D97-AF65-F5344CB8AC3E}">
        <p14:creationId xmlns:p14="http://schemas.microsoft.com/office/powerpoint/2010/main" val="333516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F4AEF-A505-5CA1-4FCE-62A0C05B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140EDC73-C332-0CA1-AB3B-B044FDF77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251" y="4104577"/>
            <a:ext cx="6833339" cy="252710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US" b="1">
                <a:latin typeface="Tenorite"/>
              </a:rPr>
              <a:t>Skewness</a:t>
            </a:r>
            <a:r>
              <a:rPr lang="en-US">
                <a:latin typeface="Tenorite"/>
              </a:rPr>
              <a:t> measures the asymmetry of a </a:t>
            </a:r>
          </a:p>
          <a:p>
            <a:pPr indent="0" algn="ctr">
              <a:buNone/>
            </a:pPr>
            <a:r>
              <a:rPr lang="en-US" b="1">
                <a:latin typeface="Tenorite"/>
              </a:rPr>
              <a:t>probability distribution</a:t>
            </a:r>
          </a:p>
          <a:p>
            <a:pPr indent="0">
              <a:spcBef>
                <a:spcPts val="1000"/>
              </a:spcBef>
              <a:buNone/>
            </a:pPr>
            <a:endParaRPr lang="en-GB" sz="2000" b="1">
              <a:solidFill>
                <a:srgbClr val="000000"/>
              </a:solidFill>
              <a:latin typeface="Tenorite"/>
              <a:ea typeface="+mn-lt"/>
              <a:cs typeface="+mn-lt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30EC8-13CB-9CD5-232F-DD4EFBD5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35" y="509464"/>
            <a:ext cx="898531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New value: Skewness?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402FFC65-120F-C1B2-21EE-F637C4B759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4" name="Picture 3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2C409745-57E7-A184-CAF0-1C58E9A31D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431"/>
          <a:stretch/>
        </p:blipFill>
        <p:spPr>
          <a:xfrm>
            <a:off x="1880980" y="1714169"/>
            <a:ext cx="5096050" cy="2144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BAA0C-D1DB-EF64-CBB3-995AA2AEF8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10</a:t>
            </a:fld>
            <a:r>
              <a:rPr lang="en-AU"/>
              <a:t>  |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201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D8E8F-546A-9749-AAEA-17F0F4A0F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5100D0-5393-46A3-8FE9-4F6824817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11</a:t>
            </a:fld>
            <a:r>
              <a:rPr lang="en-AU"/>
              <a:t>  |</a:t>
            </a:r>
            <a:endParaRPr lang="en-GB"/>
          </a:p>
        </p:txBody>
      </p:sp>
      <p:pic>
        <p:nvPicPr>
          <p:cNvPr id="7" name="Content Placeholder 2" descr="A graph with blue dots&#10;&#10;AI-generated content may be incorrect.">
            <a:extLst>
              <a:ext uri="{FF2B5EF4-FFF2-40B4-BE49-F238E27FC236}">
                <a16:creationId xmlns:a16="http://schemas.microsoft.com/office/drawing/2014/main" id="{422D1371-04FC-F762-206C-FCC35EEF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444" y="825726"/>
            <a:ext cx="4909280" cy="2442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078A28C-E437-18C0-3356-7BD929928929}"/>
              </a:ext>
            </a:extLst>
          </p:cNvPr>
          <p:cNvSpPr/>
          <p:nvPr/>
        </p:nvSpPr>
        <p:spPr>
          <a:xfrm>
            <a:off x="8501170" y="1504638"/>
            <a:ext cx="419740" cy="3200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A5049-802A-9163-9AD2-9775B99CAC89}"/>
              </a:ext>
            </a:extLst>
          </p:cNvPr>
          <p:cNvSpPr txBox="1"/>
          <p:nvPr/>
        </p:nvSpPr>
        <p:spPr>
          <a:xfrm>
            <a:off x="7761852" y="2693327"/>
            <a:ext cx="146101" cy="654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EEF0E-6AFD-008B-9D41-34F1F3430E31}"/>
              </a:ext>
            </a:extLst>
          </p:cNvPr>
          <p:cNvSpPr txBox="1"/>
          <p:nvPr/>
        </p:nvSpPr>
        <p:spPr>
          <a:xfrm>
            <a:off x="1332603" y="1150010"/>
            <a:ext cx="490927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AU" sz="2000">
                <a:latin typeface="Tenorite"/>
              </a:rPr>
              <a:t>Each observation is a 600 second </a:t>
            </a:r>
            <a:r>
              <a:rPr lang="en-AU" sz="2000" b="1" dirty="0">
                <a:latin typeface="Tenorite"/>
              </a:rPr>
              <a:t>timeseries</a:t>
            </a:r>
            <a:r>
              <a:rPr lang="en-AU" sz="2000" dirty="0">
                <a:latin typeface="Tenorite"/>
              </a:rPr>
              <a:t> of scintillating signal.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5250F3-7A4D-851B-ABFA-9E4789FE0697}"/>
              </a:ext>
            </a:extLst>
          </p:cNvPr>
          <p:cNvCxnSpPr>
            <a:cxnSpLocks/>
          </p:cNvCxnSpPr>
          <p:nvPr/>
        </p:nvCxnSpPr>
        <p:spPr>
          <a:xfrm>
            <a:off x="6096000" y="1412734"/>
            <a:ext cx="2405170" cy="2654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0FCD1FC-F9CA-D672-8F32-9F826E8D4B3C}"/>
              </a:ext>
            </a:extLst>
          </p:cNvPr>
          <p:cNvSpPr txBox="1">
            <a:spLocks/>
          </p:cNvSpPr>
          <p:nvPr/>
        </p:nvSpPr>
        <p:spPr>
          <a:xfrm>
            <a:off x="464699" y="290546"/>
            <a:ext cx="11024441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0000" lnSpcReduction="200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Probability Distribution of an Observation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D6866C9-B5CD-529E-C621-568182264A47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77CF0E-48C0-2741-9D07-BA6CC9E5B50A}"/>
              </a:ext>
            </a:extLst>
          </p:cNvPr>
          <p:cNvSpPr/>
          <p:nvPr/>
        </p:nvSpPr>
        <p:spPr>
          <a:xfrm>
            <a:off x="965200" y="4730750"/>
            <a:ext cx="127000" cy="22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D2D265-856E-35A8-AA1E-743095F42971}"/>
              </a:ext>
            </a:extLst>
          </p:cNvPr>
          <p:cNvSpPr/>
          <p:nvPr/>
        </p:nvSpPr>
        <p:spPr>
          <a:xfrm>
            <a:off x="6919912" y="6667500"/>
            <a:ext cx="209550" cy="90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6A93DFB-595D-4781-6990-CD378E047BCB}"/>
              </a:ext>
            </a:extLst>
          </p:cNvPr>
          <p:cNvSpPr txBox="1"/>
          <p:nvPr/>
        </p:nvSpPr>
        <p:spPr>
          <a:xfrm>
            <a:off x="6829582" y="6591055"/>
            <a:ext cx="400522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ea typeface="Calibri"/>
                <a:cs typeface="Calibri"/>
              </a:rPr>
              <a:t>(Jy)</a:t>
            </a:r>
          </a:p>
        </p:txBody>
      </p:sp>
    </p:spTree>
    <p:extLst>
      <p:ext uri="{BB962C8B-B14F-4D97-AF65-F5344CB8AC3E}">
        <p14:creationId xmlns:p14="http://schemas.microsoft.com/office/powerpoint/2010/main" val="3494270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7E13F-B29F-B610-A6F6-F84F50517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two graphs with numbers&#10;&#10;Description automatically generated with medium confidence">
            <a:extLst>
              <a:ext uri="{FF2B5EF4-FFF2-40B4-BE49-F238E27FC236}">
                <a16:creationId xmlns:a16="http://schemas.microsoft.com/office/drawing/2014/main" id="{DE580E94-DA4C-F109-2AD4-A342A5ABA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90" y="3376321"/>
            <a:ext cx="9050686" cy="3394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68F2C-9CD6-2420-900A-C62969D98C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12</a:t>
            </a:fld>
            <a:r>
              <a:rPr lang="en-AU"/>
              <a:t>  |</a:t>
            </a:r>
            <a:endParaRPr lang="en-GB"/>
          </a:p>
        </p:txBody>
      </p:sp>
      <p:pic>
        <p:nvPicPr>
          <p:cNvPr id="7" name="Content Placeholder 2" descr="A graph with blue dots&#10;&#10;AI-generated content may be incorrect.">
            <a:extLst>
              <a:ext uri="{FF2B5EF4-FFF2-40B4-BE49-F238E27FC236}">
                <a16:creationId xmlns:a16="http://schemas.microsoft.com/office/drawing/2014/main" id="{61BD3E27-4C8D-0BE0-A960-5BA02FC80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444" y="825726"/>
            <a:ext cx="4909280" cy="2442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715AADD-7500-A91E-8DCB-D59AB541A457}"/>
              </a:ext>
            </a:extLst>
          </p:cNvPr>
          <p:cNvSpPr/>
          <p:nvPr/>
        </p:nvSpPr>
        <p:spPr>
          <a:xfrm>
            <a:off x="8501170" y="1504638"/>
            <a:ext cx="419740" cy="3200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A338AD-D7B8-8434-231B-D54563A5FEC5}"/>
              </a:ext>
            </a:extLst>
          </p:cNvPr>
          <p:cNvSpPr txBox="1"/>
          <p:nvPr/>
        </p:nvSpPr>
        <p:spPr>
          <a:xfrm>
            <a:off x="7761852" y="2693327"/>
            <a:ext cx="146101" cy="654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AD46F-81A6-5B69-CC48-9D6B5192E340}"/>
              </a:ext>
            </a:extLst>
          </p:cNvPr>
          <p:cNvSpPr txBox="1"/>
          <p:nvPr/>
        </p:nvSpPr>
        <p:spPr>
          <a:xfrm>
            <a:off x="1332603" y="1150010"/>
            <a:ext cx="4909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>
                <a:latin typeface="Tenorite"/>
              </a:rPr>
              <a:t>Each Observation is a 600 second </a:t>
            </a:r>
            <a:r>
              <a:rPr lang="en-AU" sz="2000" b="1">
                <a:latin typeface="Tenorite"/>
              </a:rPr>
              <a:t>timeseries</a:t>
            </a:r>
            <a:r>
              <a:rPr lang="en-AU" sz="2000">
                <a:latin typeface="Tenorite"/>
              </a:rPr>
              <a:t> of scintillating signal.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5AC469-C1B5-EC44-9D48-AEE6A5DA7B0B}"/>
              </a:ext>
            </a:extLst>
          </p:cNvPr>
          <p:cNvCxnSpPr>
            <a:cxnSpLocks/>
          </p:cNvCxnSpPr>
          <p:nvPr/>
        </p:nvCxnSpPr>
        <p:spPr>
          <a:xfrm>
            <a:off x="6096000" y="1412734"/>
            <a:ext cx="2405170" cy="2654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1A9577C2-3279-841F-E288-D2D8C891E26F}"/>
              </a:ext>
            </a:extLst>
          </p:cNvPr>
          <p:cNvSpPr txBox="1">
            <a:spLocks/>
          </p:cNvSpPr>
          <p:nvPr/>
        </p:nvSpPr>
        <p:spPr>
          <a:xfrm>
            <a:off x="464699" y="290546"/>
            <a:ext cx="11024441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0000" lnSpcReduction="200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Probability Distribution of an Observation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C15FB7-1078-053B-F9E4-44B6F67DEFA7}"/>
              </a:ext>
            </a:extLst>
          </p:cNvPr>
          <p:cNvCxnSpPr>
            <a:cxnSpLocks/>
          </p:cNvCxnSpPr>
          <p:nvPr/>
        </p:nvCxnSpPr>
        <p:spPr>
          <a:xfrm flipH="1">
            <a:off x="3473522" y="1611443"/>
            <a:ext cx="1803016" cy="1428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1AB8FDC-EC3A-581D-23F9-3FB07B3439E5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0ADF6C-567A-6169-84CC-E0D2E0229A05}"/>
              </a:ext>
            </a:extLst>
          </p:cNvPr>
          <p:cNvSpPr/>
          <p:nvPr/>
        </p:nvSpPr>
        <p:spPr>
          <a:xfrm>
            <a:off x="965200" y="4730750"/>
            <a:ext cx="127000" cy="22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D5534A9C-A2E8-92C1-A62A-CB0753032EF9}"/>
              </a:ext>
            </a:extLst>
          </p:cNvPr>
          <p:cNvSpPr txBox="1"/>
          <p:nvPr/>
        </p:nvSpPr>
        <p:spPr>
          <a:xfrm rot="16200000">
            <a:off x="809782" y="4700344"/>
            <a:ext cx="400522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100">
                <a:ea typeface="Calibri"/>
                <a:cs typeface="Calibri"/>
              </a:rPr>
              <a:t>(Jy)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4C90DF-C19F-CBC3-588C-2D2F54B5398B}"/>
              </a:ext>
            </a:extLst>
          </p:cNvPr>
          <p:cNvSpPr/>
          <p:nvPr/>
        </p:nvSpPr>
        <p:spPr>
          <a:xfrm>
            <a:off x="6919912" y="6667500"/>
            <a:ext cx="209550" cy="90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7E3009DE-F0D6-A5B9-A58A-BD001ED9D700}"/>
              </a:ext>
            </a:extLst>
          </p:cNvPr>
          <p:cNvSpPr txBox="1"/>
          <p:nvPr/>
        </p:nvSpPr>
        <p:spPr>
          <a:xfrm>
            <a:off x="6829582" y="6591055"/>
            <a:ext cx="400522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ea typeface="Calibri"/>
                <a:cs typeface="Calibri"/>
              </a:rPr>
              <a:t>(Jy)</a:t>
            </a:r>
          </a:p>
        </p:txBody>
      </p:sp>
      <p:sp>
        <p:nvSpPr>
          <p:cNvPr id="2" name="Arrow: Curved Down 1">
            <a:extLst>
              <a:ext uri="{FF2B5EF4-FFF2-40B4-BE49-F238E27FC236}">
                <a16:creationId xmlns:a16="http://schemas.microsoft.com/office/drawing/2014/main" id="{00457C2A-1B65-DFDD-F389-582DB2CCDF80}"/>
              </a:ext>
            </a:extLst>
          </p:cNvPr>
          <p:cNvSpPr/>
          <p:nvPr/>
        </p:nvSpPr>
        <p:spPr>
          <a:xfrm>
            <a:off x="4111624" y="2756958"/>
            <a:ext cx="1259416" cy="29633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174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FC750-8E26-C74E-7B2B-12262AAD3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ECD945-0237-D4EA-AAD3-FDE8CD919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13</a:t>
            </a:fld>
            <a:r>
              <a:rPr lang="en-AU"/>
              <a:t>  |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1A87E-1183-83CA-A28D-0ACA606F713E}"/>
              </a:ext>
            </a:extLst>
          </p:cNvPr>
          <p:cNvSpPr txBox="1"/>
          <p:nvPr/>
        </p:nvSpPr>
        <p:spPr>
          <a:xfrm>
            <a:off x="7761852" y="2693327"/>
            <a:ext cx="146101" cy="654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EAA394-ED6B-CB97-DED3-64BD5FFE8559}"/>
              </a:ext>
            </a:extLst>
          </p:cNvPr>
          <p:cNvSpPr txBox="1">
            <a:spLocks/>
          </p:cNvSpPr>
          <p:nvPr/>
        </p:nvSpPr>
        <p:spPr>
          <a:xfrm>
            <a:off x="464699" y="290546"/>
            <a:ext cx="11024441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0000" lnSpcReduction="200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Skewness</a:t>
            </a:r>
            <a:r>
              <a:rPr lang="en-AU" sz="4800">
                <a:solidFill>
                  <a:schemeClr val="accent3"/>
                </a:solidFill>
                <a:ea typeface="+mn-lt"/>
                <a:cs typeface="+mn-lt"/>
              </a:rPr>
              <a:t> of a Probability Distribution</a:t>
            </a:r>
            <a:br>
              <a:rPr lang="en-AU"/>
            </a:br>
            <a:endParaRPr lang="en-AU">
              <a:ea typeface="Calibri"/>
              <a:cs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DBB9A6-6E23-40E7-2C43-CAE6D9E56652}"/>
              </a:ext>
            </a:extLst>
          </p:cNvPr>
          <p:cNvCxnSpPr>
            <a:cxnSpLocks/>
          </p:cNvCxnSpPr>
          <p:nvPr/>
        </p:nvCxnSpPr>
        <p:spPr>
          <a:xfrm>
            <a:off x="4378105" y="5171956"/>
            <a:ext cx="37225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1CE5120-2AFA-EE13-4E9A-BC6672242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59" y="1738545"/>
            <a:ext cx="10125326" cy="4282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3A2188C-8BF4-8F81-AD2D-F61B549B2235}"/>
              </a:ext>
            </a:extLst>
          </p:cNvPr>
          <p:cNvSpPr/>
          <p:nvPr/>
        </p:nvSpPr>
        <p:spPr>
          <a:xfrm>
            <a:off x="7005375" y="2788583"/>
            <a:ext cx="4194071" cy="2182002"/>
          </a:xfrm>
          <a:custGeom>
            <a:avLst/>
            <a:gdLst>
              <a:gd name="connsiteX0" fmla="*/ 0 w 3037115"/>
              <a:gd name="connsiteY0" fmla="*/ 1417158 h 1489730"/>
              <a:gd name="connsiteX1" fmla="*/ 137886 w 3037115"/>
              <a:gd name="connsiteY1" fmla="*/ 161672 h 1489730"/>
              <a:gd name="connsiteX2" fmla="*/ 576943 w 3037115"/>
              <a:gd name="connsiteY2" fmla="*/ 60072 h 1489730"/>
              <a:gd name="connsiteX3" fmla="*/ 1088572 w 3037115"/>
              <a:gd name="connsiteY3" fmla="*/ 568072 h 1489730"/>
              <a:gd name="connsiteX4" fmla="*/ 1625600 w 3037115"/>
              <a:gd name="connsiteY4" fmla="*/ 934558 h 1489730"/>
              <a:gd name="connsiteX5" fmla="*/ 2547257 w 3037115"/>
              <a:gd name="connsiteY5" fmla="*/ 1282901 h 1489730"/>
              <a:gd name="connsiteX6" fmla="*/ 3037115 w 3037115"/>
              <a:gd name="connsiteY6" fmla="*/ 1489730 h 148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37115" h="1489730">
                <a:moveTo>
                  <a:pt x="0" y="1417158"/>
                </a:moveTo>
                <a:cubicBezTo>
                  <a:pt x="20864" y="902505"/>
                  <a:pt x="41729" y="387853"/>
                  <a:pt x="137886" y="161672"/>
                </a:cubicBezTo>
                <a:cubicBezTo>
                  <a:pt x="234043" y="-64509"/>
                  <a:pt x="418495" y="-7661"/>
                  <a:pt x="576943" y="60072"/>
                </a:cubicBezTo>
                <a:cubicBezTo>
                  <a:pt x="735391" y="127805"/>
                  <a:pt x="913796" y="422324"/>
                  <a:pt x="1088572" y="568072"/>
                </a:cubicBezTo>
                <a:cubicBezTo>
                  <a:pt x="1263348" y="713820"/>
                  <a:pt x="1382486" y="815420"/>
                  <a:pt x="1625600" y="934558"/>
                </a:cubicBezTo>
                <a:cubicBezTo>
                  <a:pt x="1868714" y="1053696"/>
                  <a:pt x="2312005" y="1190372"/>
                  <a:pt x="2547257" y="1282901"/>
                </a:cubicBezTo>
                <a:cubicBezTo>
                  <a:pt x="2782509" y="1375430"/>
                  <a:pt x="2909812" y="1432580"/>
                  <a:pt x="3037115" y="14897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6EE4BE-EA80-3F39-72B0-02EC7D7AAF0F}"/>
              </a:ext>
            </a:extLst>
          </p:cNvPr>
          <p:cNvCxnSpPr/>
          <p:nvPr/>
        </p:nvCxnSpPr>
        <p:spPr>
          <a:xfrm flipH="1">
            <a:off x="8550031" y="3157415"/>
            <a:ext cx="547077" cy="2715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665557-78BE-0424-BF03-3545E3AAEAFD}"/>
                  </a:ext>
                </a:extLst>
              </p:cNvPr>
              <p:cNvSpPr txBox="1"/>
              <p:nvPr/>
            </p:nvSpPr>
            <p:spPr>
              <a:xfrm>
                <a:off x="9097108" y="2923875"/>
                <a:ext cx="1459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>
                    <a:solidFill>
                      <a:srgbClr val="FF0000"/>
                    </a:solidFill>
                  </a:rPr>
                  <a:t>Skewness = </a:t>
                </a:r>
                <a14:m>
                  <m:oMath xmlns:m="http://schemas.openxmlformats.org/officeDocument/2006/math">
                    <m:r>
                      <a:rPr lang="en-AU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AU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665557-78BE-0424-BF03-3545E3AAE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108" y="2923875"/>
                <a:ext cx="1459630" cy="369332"/>
              </a:xfrm>
              <a:prstGeom prst="rect">
                <a:avLst/>
              </a:prstGeom>
              <a:blipFill>
                <a:blip r:embed="rId4"/>
                <a:stretch>
                  <a:fillRect l="-3333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DF6ED07-39F8-43A6-3409-348A41A6A7DC}"/>
              </a:ext>
            </a:extLst>
          </p:cNvPr>
          <p:cNvSpPr/>
          <p:nvPr/>
        </p:nvSpPr>
        <p:spPr>
          <a:xfrm>
            <a:off x="1471612" y="3248024"/>
            <a:ext cx="161925" cy="242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2B3F4DBC-D9AE-2A8B-6640-5CC225D8556F}"/>
              </a:ext>
            </a:extLst>
          </p:cNvPr>
          <p:cNvSpPr txBox="1"/>
          <p:nvPr/>
        </p:nvSpPr>
        <p:spPr>
          <a:xfrm rot="16200000">
            <a:off x="1245551" y="3168098"/>
            <a:ext cx="595784" cy="2923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300">
                <a:ea typeface="Calibri"/>
                <a:cs typeface="Calibri"/>
              </a:rPr>
              <a:t>(Jy)</a:t>
            </a:r>
          </a:p>
        </p:txBody>
      </p:sp>
    </p:spTree>
    <p:extLst>
      <p:ext uri="{BB962C8B-B14F-4D97-AF65-F5344CB8AC3E}">
        <p14:creationId xmlns:p14="http://schemas.microsoft.com/office/powerpoint/2010/main" val="320191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1F34A-5839-10BD-A217-69566CB38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6505A5EF-240C-BAAE-8440-64888DAF9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057" y="2290798"/>
            <a:ext cx="6833339" cy="252710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r>
              <a:rPr lang="en-GB" sz="2000" b="1" dirty="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Q1:</a:t>
            </a:r>
            <a:r>
              <a:rPr lang="en-GB" sz="2000" dirty="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 Could it be useful to determine the compactness of radio sources? </a:t>
            </a:r>
            <a:endParaRPr lang="en-GB" dirty="0">
              <a:latin typeface="Tenorite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 b="1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r>
              <a:rPr lang="en-GB" sz="2000" b="1" dirty="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Q2:</a:t>
            </a:r>
            <a:r>
              <a:rPr lang="en-GB" sz="2000" dirty="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 Can</a:t>
            </a:r>
            <a:r>
              <a:rPr lang="en-GB" sz="2000" dirty="0">
                <a:latin typeface="Tenorite"/>
                <a:ea typeface="Calibri"/>
                <a:cs typeface="Calibri"/>
              </a:rPr>
              <a:t> it be useful to measure Space Weather? </a:t>
            </a:r>
            <a:endParaRPr lang="en-US" dirty="0">
              <a:latin typeface="Tenorite"/>
              <a:ea typeface="Calibri"/>
              <a:cs typeface="Calibri"/>
            </a:endParaRPr>
          </a:p>
          <a:p>
            <a:pPr indent="-215900">
              <a:spcBef>
                <a:spcPts val="1000"/>
              </a:spcBef>
              <a:buFont typeface="Arial"/>
            </a:pP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r>
              <a:rPr lang="en-GB" sz="2000" b="1" dirty="0">
                <a:latin typeface="Tenorite"/>
                <a:ea typeface="Calibri"/>
                <a:cs typeface="Calibri"/>
              </a:rPr>
              <a:t>Q3: </a:t>
            </a:r>
            <a:r>
              <a:rPr lang="en-US" sz="2000" dirty="0">
                <a:latin typeface="Tenorite"/>
                <a:ea typeface="Calibri"/>
                <a:cs typeface="Calibri"/>
              </a:rPr>
              <a:t>Can Skewness be used as an equivalent alternative to Scintillation Index for single dish telescopes (unlike the MWA)?</a:t>
            </a:r>
          </a:p>
          <a:p>
            <a:pPr indent="0">
              <a:spcBef>
                <a:spcPts val="1000"/>
              </a:spcBef>
              <a:buNone/>
            </a:pPr>
            <a:endParaRPr lang="en-GB" sz="2000" b="1">
              <a:solidFill>
                <a:srgbClr val="000000"/>
              </a:solidFill>
              <a:latin typeface="Tenorite"/>
              <a:ea typeface="+mn-lt"/>
              <a:cs typeface="+mn-lt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4900C-1FB2-27CD-40C8-1043EC4F3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97" y="974159"/>
            <a:ext cx="898531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Can </a:t>
            </a:r>
            <a:r>
              <a:rPr lang="en-AU" sz="4800" b="1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Skewness </a:t>
            </a: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be a useful measure?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313E3578-F57F-53BF-1FD3-9E848D1B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8975EB-5C45-FA46-4AC5-7866FB3784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14</a:t>
            </a:fld>
            <a:r>
              <a:rPr lang="en-AU"/>
              <a:t>  |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925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06D27-FAFC-B49B-16B6-368489DB7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F1CC88A0-2D76-121C-7CFA-3C2E1D296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242" y="2290798"/>
            <a:ext cx="6833339" cy="252710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r>
              <a:rPr lang="en-GB" sz="2000" b="1" dirty="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Q1:</a:t>
            </a:r>
            <a:r>
              <a:rPr lang="en-GB" sz="2000" dirty="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 Could it be useful to determine the compactness of radio sources? </a:t>
            </a:r>
            <a:endParaRPr lang="en-GB" dirty="0">
              <a:latin typeface="Tenorite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 b="1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r>
              <a:rPr lang="en-GB" sz="2000" b="1" dirty="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Q2:</a:t>
            </a:r>
            <a:r>
              <a:rPr lang="en-GB" sz="2000" dirty="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 Can</a:t>
            </a:r>
            <a:r>
              <a:rPr lang="en-GB" sz="2000" dirty="0">
                <a:latin typeface="Tenorite"/>
                <a:ea typeface="Calibri"/>
                <a:cs typeface="Calibri"/>
              </a:rPr>
              <a:t> it be useful to measure Space Weather? </a:t>
            </a:r>
            <a:endParaRPr lang="en-US" dirty="0">
              <a:latin typeface="Tenorite"/>
              <a:ea typeface="Calibri"/>
              <a:cs typeface="Calibri"/>
            </a:endParaRPr>
          </a:p>
          <a:p>
            <a:pPr indent="-215900">
              <a:spcBef>
                <a:spcPts val="1000"/>
              </a:spcBef>
              <a:buFont typeface="Arial"/>
            </a:pP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r>
              <a:rPr lang="en-GB" sz="2000" b="1" dirty="0">
                <a:latin typeface="Tenorite"/>
                <a:ea typeface="Calibri"/>
                <a:cs typeface="Calibri"/>
              </a:rPr>
              <a:t>Q3: </a:t>
            </a:r>
            <a:r>
              <a:rPr lang="en-GB" sz="2000" dirty="0">
                <a:latin typeface="Tenorite"/>
                <a:ea typeface="+mn-lt"/>
                <a:cs typeface="+mn-lt"/>
              </a:rPr>
              <a:t>Can skewness serve as a viable alternative to the scintillation index for single-dish telescopes, unlike arrays like the Murchinson Widefield Array?</a:t>
            </a:r>
          </a:p>
          <a:p>
            <a:pPr indent="0">
              <a:spcBef>
                <a:spcPts val="1000"/>
              </a:spcBef>
              <a:buNone/>
            </a:pPr>
            <a:endParaRPr lang="en-GB" sz="2000" b="1">
              <a:solidFill>
                <a:srgbClr val="000000"/>
              </a:solidFill>
              <a:latin typeface="Tenorite"/>
              <a:ea typeface="+mn-lt"/>
              <a:cs typeface="+mn-lt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40935-C1CD-2844-27E6-03C2705E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97" y="974159"/>
            <a:ext cx="898531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Can </a:t>
            </a:r>
            <a:r>
              <a:rPr lang="en-AU" sz="4800" b="1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Skewness </a:t>
            </a: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be a useful measure?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E17A4BD4-D1A8-2F95-DCA1-49091A9336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11B36-5683-39D7-FA97-7A3B49D900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15</a:t>
            </a:fld>
            <a:r>
              <a:rPr lang="en-AU"/>
              <a:t>  |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866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6C610-CC4A-4985-160C-0191CE53F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ED973497-935E-357E-7D40-0C4E3A9A6D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DA7AE9FC-79DF-C16D-162B-13223C01EAD1}"/>
              </a:ext>
            </a:extLst>
          </p:cNvPr>
          <p:cNvSpPr txBox="1">
            <a:spLocks/>
          </p:cNvSpPr>
          <p:nvPr/>
        </p:nvSpPr>
        <p:spPr>
          <a:xfrm>
            <a:off x="841288" y="621451"/>
            <a:ext cx="8448939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>
                <a:solidFill>
                  <a:srgbClr val="757579"/>
                </a:solidFill>
                <a:latin typeface="Tenorite"/>
              </a:rPr>
              <a:t>Skewness has been explored before</a:t>
            </a:r>
          </a:p>
        </p:txBody>
      </p:sp>
      <p:pic>
        <p:nvPicPr>
          <p:cNvPr id="10" name="Picture 9" descr="A graph of a log normal and log normal&#10;&#10;AI-generated content may be incorrect.">
            <a:extLst>
              <a:ext uri="{FF2B5EF4-FFF2-40B4-BE49-F238E27FC236}">
                <a16:creationId xmlns:a16="http://schemas.microsoft.com/office/drawing/2014/main" id="{C3191BBE-24A2-CC54-5AB4-A3BB6F703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40" y="1549340"/>
            <a:ext cx="4076700" cy="5305425"/>
          </a:xfrm>
          <a:prstGeom prst="rect">
            <a:avLst/>
          </a:prstGeom>
        </p:spPr>
      </p:pic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4506A6EF-6BA8-4CDD-99CF-88842900F31C}"/>
              </a:ext>
            </a:extLst>
          </p:cNvPr>
          <p:cNvSpPr>
            <a:spLocks noGrp="1"/>
          </p:cNvSpPr>
          <p:nvPr/>
        </p:nvSpPr>
        <p:spPr>
          <a:xfrm>
            <a:off x="4336791" y="1828767"/>
            <a:ext cx="4798861" cy="57373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-228600" algn="l" defTabSz="121917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>
                <a:solidFill>
                  <a:srgbClr val="000000"/>
                </a:solidFill>
                <a:latin typeface="Tenorite"/>
                <a:ea typeface="+mn-lt"/>
                <a:cs typeface="+mn-lt"/>
              </a:rPr>
              <a:t>Armstrong, Coles &amp; Rickett,</a:t>
            </a:r>
            <a:r>
              <a:rPr lang="en-US" sz="2000">
                <a:solidFill>
                  <a:srgbClr val="000000"/>
                </a:solidFill>
                <a:latin typeface="Tenorite"/>
                <a:ea typeface="+mn-lt"/>
                <a:cs typeface="+mn-lt"/>
              </a:rPr>
              <a:t> </a:t>
            </a:r>
            <a:r>
              <a:rPr lang="en-GB" sz="2000" b="1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1972: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Plotted a </a:t>
            </a:r>
            <a:r>
              <a:rPr lang="en-GB" sz="2000" u="sng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single</a:t>
            </a: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 source </a:t>
            </a:r>
            <a:r>
              <a:rPr lang="en-GB" sz="2000" b="0" i="0" u="none" strike="noStrike">
                <a:solidFill>
                  <a:srgbClr val="000000"/>
                </a:solidFill>
                <a:effectLst/>
                <a:latin typeface="Tenorite"/>
                <a:ea typeface="Calibri"/>
                <a:cs typeface="Calibri"/>
              </a:rPr>
              <a:t>(the</a:t>
            </a: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 Crab Pulsar) of Skewness vs Scintillation Index</a:t>
            </a:r>
            <a:endParaRPr lang="en-US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Found a relationship between Scintillation and Skewness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Fits</a:t>
            </a:r>
            <a:r>
              <a:rPr lang="en-GB" sz="2000">
                <a:solidFill>
                  <a:srgbClr val="000000"/>
                </a:solidFill>
                <a:latin typeface="Tenorite"/>
                <a:ea typeface="+mn-lt"/>
                <a:cs typeface="+mn-lt"/>
              </a:rPr>
              <a:t> a lognormal curve</a:t>
            </a: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1">
                <a:latin typeface="Tenorite"/>
                <a:ea typeface="Calibri"/>
                <a:cs typeface="Calibri"/>
              </a:rPr>
              <a:t>2025: Why should I revisit this?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GB" sz="2000">
                <a:latin typeface="Tenorite"/>
                <a:ea typeface="Calibri"/>
                <a:cs typeface="Calibri"/>
              </a:rPr>
              <a:t>Access to ~</a:t>
            </a:r>
            <a:r>
              <a:rPr lang="en-GB" sz="2000" u="sng">
                <a:latin typeface="Tenorite"/>
                <a:ea typeface="Calibri"/>
                <a:cs typeface="Calibri"/>
              </a:rPr>
              <a:t>800</a:t>
            </a:r>
            <a:r>
              <a:rPr lang="en-GB" sz="2000">
                <a:latin typeface="Tenorite"/>
                <a:ea typeface="Calibri"/>
                <a:cs typeface="Calibri"/>
              </a:rPr>
              <a:t> radio sources &amp; 20,000+ individual observations (GLEAM)</a:t>
            </a:r>
            <a:endParaRPr lang="en-GB">
              <a:latin typeface="Tenorite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>
              <a:latin typeface="Tenorite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1400">
              <a:latin typeface="Tenorite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1400">
              <a:latin typeface="Tenorite"/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>
              <a:latin typeface="Tenorite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49065-0363-D532-2A76-0CC7C1612D55}"/>
              </a:ext>
            </a:extLst>
          </p:cNvPr>
          <p:cNvSpPr txBox="1"/>
          <p:nvPr/>
        </p:nvSpPr>
        <p:spPr>
          <a:xfrm>
            <a:off x="3940072" y="6638823"/>
            <a:ext cx="18823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Armstrong et al. (1972)</a:t>
            </a:r>
            <a:endParaRPr lang="en-US" sz="12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D84411-6D67-2F61-CAD8-ADAA0C5C75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16</a:t>
            </a:fld>
            <a:r>
              <a:rPr lang="en-AU"/>
              <a:t>  |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46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F5E1D-B936-9D44-67AE-620FF5AD4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846A7DED-73EA-48C8-4C35-7693264B6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60" y="1192103"/>
            <a:ext cx="7189113" cy="560186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Used Monte Carlo to create Combined Distributions of different Signal (Lognormal) to Noise (Gaussian) Ratios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800"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800" i="0" u="none" strike="noStrike" baseline="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F68D9-AC11-4051-D2E4-E2551763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562" y="263105"/>
            <a:ext cx="932842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Find True Skew by removing noise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8C5CDB-1821-9119-6E2E-5D6B26755E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17</a:t>
            </a:fld>
            <a:r>
              <a:rPr lang="en-AU"/>
              <a:t>  |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4CCAFE-A62F-9B30-89AF-7063B5CB6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07" y="1809894"/>
            <a:ext cx="7657630" cy="2127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D199770-F0EF-E209-C0D0-3AF797CEA78E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3726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58E5A-6BB3-331E-088C-12F780D59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55ED2AAB-F5A2-1A35-9514-7FA5E0420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60" y="1192103"/>
            <a:ext cx="7189113" cy="560186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Used Monte Carlo to create Combined Distributions of different Signal (Lognormal) to Noise (Gaussian) Ratios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Calculated 'Measured Skew' of each Radio Source Observation's Scintillating timeseries</a:t>
            </a: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800"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800" i="0" u="none" strike="noStrike" baseline="0">
              <a:latin typeface="Tenorite"/>
              <a:ea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C36A62-86E5-653E-9FE4-73B44BB912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18</a:t>
            </a:fld>
            <a:r>
              <a:rPr lang="en-AU"/>
              <a:t>  |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6B65AB-EF19-90BA-67B7-2BF96AD6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07" y="1809894"/>
            <a:ext cx="7657630" cy="2127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59D78A-6D56-E225-5C58-18B458D332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3" r="2228" b="3195"/>
          <a:stretch/>
        </p:blipFill>
        <p:spPr>
          <a:xfrm>
            <a:off x="7709239" y="475921"/>
            <a:ext cx="4482704" cy="2176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D7DAB5D-1484-2FD8-2BD8-81ABB647138C}"/>
              </a:ext>
            </a:extLst>
          </p:cNvPr>
          <p:cNvCxnSpPr/>
          <p:nvPr/>
        </p:nvCxnSpPr>
        <p:spPr>
          <a:xfrm flipV="1">
            <a:off x="7385539" y="2988681"/>
            <a:ext cx="2000738" cy="1203569"/>
          </a:xfrm>
          <a:prstGeom prst="bentConnector3">
            <a:avLst>
              <a:gd name="adj1" fmla="val 1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0057419F-9A58-4763-E8AF-3BFC324E0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562" y="263105"/>
            <a:ext cx="5376597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Find True Skew 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8C424AA-4EB1-E3DE-A2EE-7994F9C9ACEF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8937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AD92B-1EBD-15F7-401A-5997BAB03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F4A3BC01-5F4A-5039-5868-BFC1B2B1C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60" y="1192103"/>
            <a:ext cx="7189113" cy="560186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Used Monte Carlo to create Combined Distributions of different Signal (Lognormal) to Noise (Gaussian) Ratios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Calculated 'Measured Skew' of each Radio Source Observation's Scintillating timeseries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Deconvolved the </a:t>
            </a:r>
            <a:r>
              <a:rPr lang="en-US" sz="1800" b="1">
                <a:solidFill>
                  <a:srgbClr val="FFC000"/>
                </a:solidFill>
                <a:latin typeface="Tenorite"/>
                <a:ea typeface="Calibri"/>
                <a:cs typeface="Calibri"/>
              </a:rPr>
              <a:t>Combined </a:t>
            </a: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'Measured Skew' from the </a:t>
            </a:r>
            <a:r>
              <a:rPr lang="en-US" sz="1800" b="1">
                <a:solidFill>
                  <a:schemeClr val="accent6">
                    <a:lumMod val="40000"/>
                    <a:lumOff val="60000"/>
                  </a:schemeClr>
                </a:solidFill>
                <a:latin typeface="Tenorite"/>
                <a:ea typeface="Calibri"/>
                <a:cs typeface="Calibri"/>
              </a:rPr>
              <a:t>Gaussian </a:t>
            </a: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noise (depending on Observations' Signal to Noise) to find </a:t>
            </a:r>
            <a:r>
              <a:rPr lang="en-US" sz="1800" b="1">
                <a:solidFill>
                  <a:srgbClr val="00B050"/>
                </a:solidFill>
                <a:latin typeface="Tenorite"/>
                <a:ea typeface="Calibri"/>
                <a:cs typeface="Calibri"/>
              </a:rPr>
              <a:t>Lognormal </a:t>
            </a: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True Skew – for each Observation</a:t>
            </a:r>
          </a:p>
          <a:p>
            <a:pPr indent="0">
              <a:spcBef>
                <a:spcPts val="0"/>
              </a:spcBef>
              <a:buNone/>
            </a:pPr>
            <a:endParaRPr lang="en-US" sz="1800"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800" i="0" u="none" strike="noStrike" baseline="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C4AE9-BA02-546F-D919-5E8FDA11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562" y="263105"/>
            <a:ext cx="5376597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Find True Skew 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68B3E0-6F03-0552-4551-C053F7D2D8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19</a:t>
            </a:fld>
            <a:r>
              <a:rPr lang="en-AU"/>
              <a:t>  |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40F8A2-890B-915C-DD91-0B7A7792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07" y="1809894"/>
            <a:ext cx="7657630" cy="2127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C206BD-8D8F-C463-E2C6-D874F6DC4B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3" r="2228" b="3195"/>
          <a:stretch/>
        </p:blipFill>
        <p:spPr>
          <a:xfrm>
            <a:off x="7709239" y="475921"/>
            <a:ext cx="4482704" cy="2176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graph of a distance from sun and true skies&#10;&#10;AI-generated content may be incorrect.">
            <a:extLst>
              <a:ext uri="{FF2B5EF4-FFF2-40B4-BE49-F238E27FC236}">
                <a16:creationId xmlns:a16="http://schemas.microsoft.com/office/drawing/2014/main" id="{6088F9E3-310B-FAEF-E724-0A6AB2996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443" y="3836768"/>
            <a:ext cx="4477078" cy="2239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34B7313C-A48E-7C92-C7EA-A82368AFE114}"/>
              </a:ext>
            </a:extLst>
          </p:cNvPr>
          <p:cNvSpPr/>
          <p:nvPr/>
        </p:nvSpPr>
        <p:spPr>
          <a:xfrm>
            <a:off x="9944778" y="2632327"/>
            <a:ext cx="282021" cy="1262861"/>
          </a:xfrm>
          <a:prstGeom prst="downArrow">
            <a:avLst/>
          </a:prstGeom>
          <a:solidFill>
            <a:srgbClr val="FF0000"/>
          </a:solidFill>
          <a:effectLst>
            <a:outerShdw blurRad="63500" dist="50800" dir="93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C2F1BB2-93B6-115A-234A-B12587FA86DE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1974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AB3DFC14-486B-544B-A143-7D4612F1E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93" y="2983165"/>
            <a:ext cx="5747848" cy="424160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GB" sz="2000">
              <a:ea typeface="+mn-lt"/>
              <a:cs typeface="+mn-lt"/>
            </a:endParaRPr>
          </a:p>
          <a:p>
            <a:pPr indent="0">
              <a:spcBef>
                <a:spcPts val="1000"/>
              </a:spcBef>
              <a:buNone/>
            </a:pPr>
            <a:endParaRPr lang="en-GB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spcAft>
                <a:spcPts val="800"/>
              </a:spcAft>
              <a:buNone/>
            </a:pPr>
            <a:endParaRPr lang="en-AU" sz="265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A261C-DE49-49A1-98A6-50373756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93" y="262556"/>
            <a:ext cx="569471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What is Interplanetary Scintillation (IPS)?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FB16A3B1-4080-E367-15C3-9921C354C9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48800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3" name="Picture 2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0768A91D-5816-B348-2359-4566D7E942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1" t="2527" r="4677" b="18052"/>
          <a:stretch/>
        </p:blipFill>
        <p:spPr>
          <a:xfrm>
            <a:off x="950378" y="1673054"/>
            <a:ext cx="4187313" cy="5025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B308A-29DB-DF41-2802-3D7E708EB9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</a:t>
            </a:fld>
            <a:r>
              <a:rPr lang="en-AU"/>
              <a:t>  |</a:t>
            </a:r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B611AA1-5C4C-8E34-BAE7-96906DA1F346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13E7F-1FD0-01A4-F6C7-47DF6FDA6227}"/>
              </a:ext>
            </a:extLst>
          </p:cNvPr>
          <p:cNvSpPr txBox="1"/>
          <p:nvPr/>
        </p:nvSpPr>
        <p:spPr>
          <a:xfrm rot="1517288">
            <a:off x="9342010" y="874707"/>
            <a:ext cx="2976477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8DEC0F1E-012D-297D-736E-F11A2E3211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118EB1-8C96-ABB6-C2E1-8FAD61DAB5B0}"/>
              </a:ext>
            </a:extLst>
          </p:cNvPr>
          <p:cNvSpPr/>
          <p:nvPr/>
        </p:nvSpPr>
        <p:spPr>
          <a:xfrm>
            <a:off x="6026150" y="5080000"/>
            <a:ext cx="114300" cy="15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32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C6686-D1D8-FF93-DC34-60ABF0662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CA5FF35F-6BFE-C725-1D10-9BC4F777C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60" y="1192103"/>
            <a:ext cx="7189113" cy="560186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Used Monte Carlo to create Combined Distributions of different Signal (Lognormal) to Noise (Gaussian) Ratios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Calculated 'Measured Skew' of each Radio Source Observation's Scintillating timeseries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Deconvolved the </a:t>
            </a:r>
            <a:r>
              <a:rPr lang="en-US" sz="1800" b="1">
                <a:solidFill>
                  <a:srgbClr val="FFC000"/>
                </a:solidFill>
                <a:latin typeface="Tenorite"/>
                <a:ea typeface="Calibri"/>
                <a:cs typeface="Calibri"/>
              </a:rPr>
              <a:t>Combined </a:t>
            </a: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'Measured Skew' from the </a:t>
            </a:r>
            <a:r>
              <a:rPr lang="en-US" sz="1800" b="1">
                <a:solidFill>
                  <a:schemeClr val="accent6">
                    <a:lumMod val="40000"/>
                    <a:lumOff val="60000"/>
                  </a:schemeClr>
                </a:solidFill>
                <a:latin typeface="Tenorite"/>
                <a:ea typeface="Calibri"/>
                <a:cs typeface="Calibri"/>
              </a:rPr>
              <a:t>Gaussian </a:t>
            </a: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noise (depending on Observation’s Signal to Noise) to find </a:t>
            </a:r>
            <a:r>
              <a:rPr lang="en-US" sz="1800" b="1">
                <a:solidFill>
                  <a:srgbClr val="00B050"/>
                </a:solidFill>
                <a:latin typeface="Tenorite"/>
                <a:ea typeface="Calibri"/>
                <a:cs typeface="Calibri"/>
              </a:rPr>
              <a:t>Lognormal </a:t>
            </a: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True Skew – for each Observation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Determined Error Bars for each observation to show the variability associated with each True Skew result </a:t>
            </a:r>
            <a:endParaRPr lang="en-US" sz="1800">
              <a:latin typeface="Tenorite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800"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800" i="0" u="none" strike="noStrike" baseline="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1D530F-BB99-8EC3-4280-EC5A6B99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562" y="263105"/>
            <a:ext cx="5376597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Find True Skew 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F29779-5A4E-0239-9061-7701C44A79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20</a:t>
            </a:fld>
            <a:r>
              <a:rPr lang="en-AU"/>
              <a:t>  |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4C2E76-BE38-275B-3981-A27E0C57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07" y="1809894"/>
            <a:ext cx="7657630" cy="2127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E322ED-4AEF-180C-2F46-29598CECED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3" r="2228" b="3195"/>
          <a:stretch/>
        </p:blipFill>
        <p:spPr>
          <a:xfrm>
            <a:off x="7709239" y="475921"/>
            <a:ext cx="4482704" cy="2176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graph of a distance from sun and true skies&#10;&#10;AI-generated content may be incorrect.">
            <a:extLst>
              <a:ext uri="{FF2B5EF4-FFF2-40B4-BE49-F238E27FC236}">
                <a16:creationId xmlns:a16="http://schemas.microsoft.com/office/drawing/2014/main" id="{0CD36C5C-9036-3468-26C8-920B68B93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443" y="3836768"/>
            <a:ext cx="4477078" cy="2239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1E380AE-49B5-CCD2-E8AB-52F395AD901E}"/>
              </a:ext>
            </a:extLst>
          </p:cNvPr>
          <p:cNvSpPr/>
          <p:nvPr/>
        </p:nvSpPr>
        <p:spPr>
          <a:xfrm>
            <a:off x="9944778" y="2632327"/>
            <a:ext cx="282021" cy="1262861"/>
          </a:xfrm>
          <a:prstGeom prst="downArrow">
            <a:avLst/>
          </a:prstGeom>
          <a:solidFill>
            <a:srgbClr val="FF0000"/>
          </a:solidFill>
          <a:effectLst>
            <a:outerShdw blurRad="63500" dist="50800" dir="93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663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2A20E-9D26-7FDE-198C-0A19488CE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E792B-C95F-3E61-FAEA-354B4197F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137" y="287683"/>
            <a:ext cx="5376597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Made lots of plots!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12" name="Picture 11" descr="A screenshot of a graph&#10;&#10;AI-generated content may be incorrect.">
            <a:extLst>
              <a:ext uri="{FF2B5EF4-FFF2-40B4-BE49-F238E27FC236}">
                <a16:creationId xmlns:a16="http://schemas.microsoft.com/office/drawing/2014/main" id="{E31E9170-62C4-DA06-66EC-D6089F4C1F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" t="760" b="1267"/>
          <a:stretch/>
        </p:blipFill>
        <p:spPr>
          <a:xfrm>
            <a:off x="274882" y="1099296"/>
            <a:ext cx="9774534" cy="495279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C40A65-0EAF-FEFB-E3C2-E806CE0AC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21</a:t>
            </a:fld>
            <a:r>
              <a:rPr lang="en-AU"/>
              <a:t>  |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05300-9938-FDEC-574A-AC975953E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84" y="1284509"/>
            <a:ext cx="9736667" cy="505711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2B2F5EB2-125B-26FB-6017-C563989CF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83" y="1466650"/>
            <a:ext cx="9736667" cy="496186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A graph of different sizes and colors&#10;&#10;AI-generated content may be incorrect.">
            <a:extLst>
              <a:ext uri="{FF2B5EF4-FFF2-40B4-BE49-F238E27FC236}">
                <a16:creationId xmlns:a16="http://schemas.microsoft.com/office/drawing/2014/main" id="{53251417-6071-111A-3765-4AD80BB19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21" y="1716630"/>
            <a:ext cx="9794328" cy="504727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3951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CD070-F71E-A41A-1EC9-BB8DFF682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BBC9F06F-44B8-0DD4-E7A9-48900B384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EF63FA-2BF2-05AE-4448-67DD474D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197" y="87482"/>
            <a:ext cx="5343646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Armstrong et al. 1972 and me, 2025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4" name="Picture 3" descr="A graph of a log normal and log normal&#10;&#10;AI-generated content may be incorrect.">
            <a:extLst>
              <a:ext uri="{FF2B5EF4-FFF2-40B4-BE49-F238E27FC236}">
                <a16:creationId xmlns:a16="http://schemas.microsoft.com/office/drawing/2014/main" id="{17500663-C6B3-A77B-3323-AEC06908C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8" y="1175455"/>
            <a:ext cx="4075694" cy="5298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488C40-EE11-807D-651B-9DF56CB4096E}"/>
              </a:ext>
            </a:extLst>
          </p:cNvPr>
          <p:cNvSpPr txBox="1"/>
          <p:nvPr/>
        </p:nvSpPr>
        <p:spPr>
          <a:xfrm>
            <a:off x="3289197" y="6480073"/>
            <a:ext cx="182987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Armstrong et al. (1972)</a:t>
            </a:r>
            <a:endParaRPr lang="en-US" sz="1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32A2-5FE9-0438-CF9B-4921CB3925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22</a:t>
            </a:fld>
            <a:r>
              <a:rPr lang="en-AU"/>
              <a:t>  |</a:t>
            </a:r>
            <a:endParaRPr lang="en-GB"/>
          </a:p>
        </p:txBody>
      </p:sp>
      <p:pic>
        <p:nvPicPr>
          <p:cNvPr id="9" name="Picture 8" descr="A graph with green and purple lines and dots&#10;&#10;AI-generated content may be incorrect.">
            <a:extLst>
              <a:ext uri="{FF2B5EF4-FFF2-40B4-BE49-F238E27FC236}">
                <a16:creationId xmlns:a16="http://schemas.microsoft.com/office/drawing/2014/main" id="{7A3FDCC1-2C88-B866-BF2E-8141823E8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958" y="1844565"/>
            <a:ext cx="7776999" cy="3970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510AC9DC-99A4-5955-BAE4-7A9D1056A196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3669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47828-B09D-1A73-9C9C-016E79D5E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ED14B9AB-A340-36CA-A133-4A67EF353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C5195-28A6-0DE3-85AE-26546FD8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19" y="312072"/>
            <a:ext cx="7477245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Fitted a sliding model or two...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5" name="Picture Placeholder 12" descr="A bright light in space&#10;&#10;AI-generated content may be incorrect.">
            <a:extLst>
              <a:ext uri="{FF2B5EF4-FFF2-40B4-BE49-F238E27FC236}">
                <a16:creationId xmlns:a16="http://schemas.microsoft.com/office/drawing/2014/main" id="{1A075978-15D6-CB96-19F2-A7BE8D006A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 amt="57000"/>
          </a:blip>
          <a:srcRect l="10576" r="10576"/>
          <a:stretch/>
        </p:blipFill>
        <p:spPr>
          <a:xfrm>
            <a:off x="9138448" y="0"/>
            <a:ext cx="3043200" cy="6858000"/>
          </a:xfrm>
        </p:spPr>
      </p:pic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0749C331-3E95-6F0E-29C0-E629985A21A3}"/>
              </a:ext>
            </a:extLst>
          </p:cNvPr>
          <p:cNvSpPr txBox="1">
            <a:spLocks/>
          </p:cNvSpPr>
          <p:nvPr/>
        </p:nvSpPr>
        <p:spPr>
          <a:xfrm>
            <a:off x="337296" y="1040465"/>
            <a:ext cx="8935786" cy="2911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180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2000" b="1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Fitted two sliding scale Lognormal curve models to each source:</a:t>
            </a:r>
            <a:endParaRPr lang="en-US">
              <a:latin typeface="Tenorite"/>
              <a:ea typeface="Calibri"/>
              <a:cs typeface="Calibri"/>
            </a:endParaRPr>
          </a:p>
          <a:p>
            <a:pPr marL="28575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2000" b="1">
                <a:solidFill>
                  <a:srgbClr val="C905E3"/>
                </a:solidFill>
                <a:latin typeface="Tenorite"/>
                <a:ea typeface="Calibri"/>
                <a:cs typeface="Calibri"/>
              </a:rPr>
              <a:t>Purple Model </a:t>
            </a: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using Ordinary Least Squares</a:t>
            </a:r>
            <a:endParaRPr lang="en-GB" sz="2000" b="1">
              <a:latin typeface="Tenorite"/>
              <a:ea typeface="Calibri"/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GB" sz="2000" b="1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F5959-E011-32B5-993E-9FE74C742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49" y="2886888"/>
            <a:ext cx="7685483" cy="3969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B4415-16E5-0C44-6461-01136DE208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23</a:t>
            </a:fld>
            <a:r>
              <a:rPr lang="en-AU"/>
              <a:t>  |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B9CBC6-F601-281E-EECB-354D3A3147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472" t="-25807" r="472" b="3226"/>
          <a:stretch/>
        </p:blipFill>
        <p:spPr>
          <a:xfrm>
            <a:off x="2814308" y="2886888"/>
            <a:ext cx="1393610" cy="252843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F042EB4E-007D-38B2-5872-2EB6FCDFA1BD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A67324-A45C-9297-D6D2-F37B813FCDF3}"/>
              </a:ext>
            </a:extLst>
          </p:cNvPr>
          <p:cNvSpPr txBox="1"/>
          <p:nvPr/>
        </p:nvSpPr>
        <p:spPr>
          <a:xfrm rot="-2820000">
            <a:off x="5363592" y="3721816"/>
            <a:ext cx="17163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rgbClr val="C905E3"/>
                </a:solidFill>
                <a:ea typeface="Calibri"/>
                <a:cs typeface="Calibri"/>
              </a:rPr>
              <a:t>Purple Model</a:t>
            </a:r>
          </a:p>
        </p:txBody>
      </p:sp>
    </p:spTree>
    <p:extLst>
      <p:ext uri="{BB962C8B-B14F-4D97-AF65-F5344CB8AC3E}">
        <p14:creationId xmlns:p14="http://schemas.microsoft.com/office/powerpoint/2010/main" val="2361542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60322-67BD-1FDC-F993-C82A50061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4D8777F0-2E12-7E9C-1B6C-107BA86D9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0B15E-8DBC-1583-34DB-28EE633B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19" y="312072"/>
            <a:ext cx="7477245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Fitted a sliding model or two...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5" name="Picture Placeholder 12" descr="A bright light in space&#10;&#10;AI-generated content may be incorrect.">
            <a:extLst>
              <a:ext uri="{FF2B5EF4-FFF2-40B4-BE49-F238E27FC236}">
                <a16:creationId xmlns:a16="http://schemas.microsoft.com/office/drawing/2014/main" id="{C3F15072-BB82-5E6D-875A-ECB5A3800EB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 amt="57000"/>
          </a:blip>
          <a:srcRect l="10576" r="10576"/>
          <a:stretch/>
        </p:blipFill>
        <p:spPr>
          <a:xfrm>
            <a:off x="9138448" y="0"/>
            <a:ext cx="3043200" cy="6858000"/>
          </a:xfrm>
        </p:spPr>
      </p:pic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A445079E-8A26-527E-D951-E8A27A1CDA24}"/>
              </a:ext>
            </a:extLst>
          </p:cNvPr>
          <p:cNvSpPr txBox="1">
            <a:spLocks/>
          </p:cNvSpPr>
          <p:nvPr/>
        </p:nvSpPr>
        <p:spPr>
          <a:xfrm>
            <a:off x="337296" y="926734"/>
            <a:ext cx="8935786" cy="2911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180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2000" b="1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Fitted two sliding scale Lognormal curve models to each source:</a:t>
            </a:r>
            <a:endParaRPr lang="en-US">
              <a:latin typeface="Tenorite"/>
              <a:ea typeface="Calibri"/>
              <a:cs typeface="Calibri"/>
            </a:endParaRPr>
          </a:p>
          <a:p>
            <a:pPr marL="28575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2000" b="1">
                <a:solidFill>
                  <a:srgbClr val="C905E3"/>
                </a:solidFill>
                <a:latin typeface="Tenorite"/>
                <a:ea typeface="Calibri"/>
                <a:cs typeface="Calibri"/>
              </a:rPr>
              <a:t> Purple Model </a:t>
            </a: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using Ordinary Least Squares</a:t>
            </a:r>
          </a:p>
          <a:p>
            <a:pPr marL="28575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2000" b="1">
                <a:solidFill>
                  <a:srgbClr val="F056C9"/>
                </a:solidFill>
                <a:latin typeface="Tenorite"/>
                <a:ea typeface="Calibri"/>
                <a:cs typeface="Calibri"/>
              </a:rPr>
              <a:t> Pink Model</a:t>
            </a:r>
            <a:r>
              <a:rPr lang="en-GB" sz="2000" b="1">
                <a:latin typeface="Tenorite"/>
                <a:ea typeface="Calibri"/>
                <a:cs typeface="Calibri"/>
              </a:rPr>
              <a:t> </a:t>
            </a:r>
            <a:r>
              <a:rPr lang="en-GB" sz="2000">
                <a:latin typeface="Tenorite"/>
                <a:ea typeface="Calibri"/>
                <a:cs typeface="Calibri"/>
              </a:rPr>
              <a:t>using </a:t>
            </a:r>
            <a:r>
              <a:rPr lang="en-GB" sz="2000" i="1">
                <a:latin typeface="Tenorite"/>
                <a:ea typeface="Calibri"/>
                <a:cs typeface="Calibri"/>
              </a:rPr>
              <a:t>"Barlow’s Weighted Non-linear Least Squares"</a:t>
            </a:r>
            <a:r>
              <a:rPr lang="en-GB" sz="2000">
                <a:latin typeface="Tenorite"/>
                <a:ea typeface="Calibri"/>
                <a:cs typeface="Calibri"/>
              </a:rPr>
              <a:t> for:</a:t>
            </a:r>
          </a:p>
          <a:p>
            <a:pPr marL="1009015" lvl="1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2000">
                <a:latin typeface="Tenorite"/>
                <a:ea typeface="Calibri"/>
                <a:cs typeface="Calibri"/>
              </a:rPr>
              <a:t> Asymmetric Errors</a:t>
            </a:r>
          </a:p>
          <a:p>
            <a:pPr marL="1009015" lvl="1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2000">
                <a:latin typeface="Tenorite"/>
                <a:ea typeface="Calibri"/>
                <a:cs typeface="Calibri"/>
              </a:rPr>
              <a:t> Greater weights for observations with less variability (higher confidence)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GB" sz="2000" b="1">
              <a:latin typeface="Tenorite"/>
              <a:ea typeface="Calibri"/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GB" sz="2000" b="1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1106B8-181F-790A-21E0-5E4525261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49" y="2886888"/>
            <a:ext cx="7685483" cy="3969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B7157-0689-72DD-FE66-1340C13B5C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24</a:t>
            </a:fld>
            <a:r>
              <a:rPr lang="en-AU"/>
              <a:t>  |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FDD667-0C25-BA44-56A4-736BE91483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472" t="-25807" r="472" b="3226"/>
          <a:stretch/>
        </p:blipFill>
        <p:spPr>
          <a:xfrm>
            <a:off x="2814308" y="2886888"/>
            <a:ext cx="1393610" cy="25284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8D1B9C0-6A37-CAB6-8648-C7379BAF592D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E74B1-77AD-436C-ECB7-7E244B72CB19}"/>
              </a:ext>
            </a:extLst>
          </p:cNvPr>
          <p:cNvSpPr txBox="1"/>
          <p:nvPr/>
        </p:nvSpPr>
        <p:spPr>
          <a:xfrm rot="19080000">
            <a:off x="6096000" y="4099117"/>
            <a:ext cx="17163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rgbClr val="F056C9"/>
                </a:solidFill>
                <a:ea typeface="Calibri"/>
                <a:cs typeface="Calibri"/>
              </a:rPr>
              <a:t>Pink Model</a:t>
            </a:r>
          </a:p>
        </p:txBody>
      </p:sp>
    </p:spTree>
    <p:extLst>
      <p:ext uri="{BB962C8B-B14F-4D97-AF65-F5344CB8AC3E}">
        <p14:creationId xmlns:p14="http://schemas.microsoft.com/office/powerpoint/2010/main" val="2207220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37750-B57A-7CB2-70BF-3A232AC4C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D358685A-CF82-E542-C86B-D3F50637B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35F07-0F9C-EE51-347E-8F0AA3D5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19" y="312072"/>
            <a:ext cx="7477245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Fitted a sliding model or two...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5" name="Picture Placeholder 12" descr="A bright light in space&#10;&#10;AI-generated content may be incorrect.">
            <a:extLst>
              <a:ext uri="{FF2B5EF4-FFF2-40B4-BE49-F238E27FC236}">
                <a16:creationId xmlns:a16="http://schemas.microsoft.com/office/drawing/2014/main" id="{4E4B7BA3-328E-2D3B-F60D-DBB1F5E79A4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 amt="57000"/>
          </a:blip>
          <a:srcRect l="10576" r="10576"/>
          <a:stretch/>
        </p:blipFill>
        <p:spPr>
          <a:xfrm>
            <a:off x="9138448" y="0"/>
            <a:ext cx="3043200" cy="6858000"/>
          </a:xfrm>
        </p:spPr>
      </p:pic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E3D07E74-A7A9-0B1A-FD99-3A5E1FF60E60}"/>
              </a:ext>
            </a:extLst>
          </p:cNvPr>
          <p:cNvSpPr txBox="1">
            <a:spLocks/>
          </p:cNvSpPr>
          <p:nvPr/>
        </p:nvSpPr>
        <p:spPr>
          <a:xfrm>
            <a:off x="337296" y="1040465"/>
            <a:ext cx="8935786" cy="2911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180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2000" b="1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Fitted two sliding scale Lognormal curve models to each source:</a:t>
            </a:r>
            <a:endParaRPr lang="en-US">
              <a:latin typeface="Tenorite"/>
              <a:ea typeface="Calibri"/>
              <a:cs typeface="Calibri"/>
            </a:endParaRPr>
          </a:p>
          <a:p>
            <a:pPr marL="28575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2000">
                <a:latin typeface="Tenorite"/>
                <a:ea typeface="Calibri"/>
                <a:cs typeface="Calibri"/>
              </a:rPr>
              <a:t>Each sliding curve outputs a Scaled Variable value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GB" sz="2000" b="1">
              <a:latin typeface="Tenorite"/>
              <a:ea typeface="Calibri"/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GB" sz="2000" b="1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09CF27-6C5D-004F-913C-7CC8EE4100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2000"/>
          </a:blip>
          <a:stretch>
            <a:fillRect/>
          </a:stretch>
        </p:blipFill>
        <p:spPr>
          <a:xfrm>
            <a:off x="764049" y="2886888"/>
            <a:ext cx="7685483" cy="3969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762BC2D-C76C-9308-07B5-047CCD521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36" y="1866341"/>
            <a:ext cx="3740083" cy="2915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0C12F-4EE0-B2A7-8072-2406A78C02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25</a:t>
            </a:fld>
            <a:r>
              <a:rPr lang="en-AU"/>
              <a:t>  |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936320-8297-F2F3-9157-030220E396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472" t="-25807" r="472" b="3226"/>
          <a:stretch/>
        </p:blipFill>
        <p:spPr>
          <a:xfrm>
            <a:off x="795309" y="1826377"/>
            <a:ext cx="1269053" cy="23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42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643ED-CDD7-F45D-06D7-536C2EC7E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9C91E2F6-044F-24BD-310B-636EC1E30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F25188EB-7491-1AF0-DAEE-E87150AF77FF}"/>
              </a:ext>
            </a:extLst>
          </p:cNvPr>
          <p:cNvSpPr txBox="1">
            <a:spLocks/>
          </p:cNvSpPr>
          <p:nvPr/>
        </p:nvSpPr>
        <p:spPr>
          <a:xfrm>
            <a:off x="851738" y="174195"/>
            <a:ext cx="6963522" cy="1354056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100" b="1">
                <a:solidFill>
                  <a:srgbClr val="757579"/>
                </a:solidFill>
                <a:latin typeface="Tenorite"/>
              </a:rPr>
              <a:t>Q1:</a:t>
            </a:r>
            <a:r>
              <a:rPr lang="en-US" sz="4100">
                <a:solidFill>
                  <a:srgbClr val="757579"/>
                </a:solidFill>
                <a:latin typeface="Tenorite"/>
              </a:rPr>
              <a:t> Can Skewness determine compactness of radio sources?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C180E4-A82E-2102-8B27-46808B3587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26</a:t>
            </a:fld>
            <a:r>
              <a:rPr lang="en-AU"/>
              <a:t>  |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A5078B-3CE1-711B-1D58-65C22A8B9E59}"/>
              </a:ext>
            </a:extLst>
          </p:cNvPr>
          <p:cNvSpPr txBox="1"/>
          <p:nvPr/>
        </p:nvSpPr>
        <p:spPr>
          <a:xfrm>
            <a:off x="735724" y="1859017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2CB10-41C9-1E0F-5B36-E59BA3768894}"/>
              </a:ext>
            </a:extLst>
          </p:cNvPr>
          <p:cNvSpPr txBox="1"/>
          <p:nvPr/>
        </p:nvSpPr>
        <p:spPr>
          <a:xfrm>
            <a:off x="5747844" y="222687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376BD4C-C274-B334-F90D-9C4FC734AE1A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5871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CCE84-03B0-0D7C-9FA6-4D37D15A5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BBB9B3FA-4A96-BB84-09BB-C001AB378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5AF09843-C5CF-0E5C-3AAA-991CEB0FE0B3}"/>
              </a:ext>
            </a:extLst>
          </p:cNvPr>
          <p:cNvSpPr txBox="1">
            <a:spLocks/>
          </p:cNvSpPr>
          <p:nvPr/>
        </p:nvSpPr>
        <p:spPr>
          <a:xfrm>
            <a:off x="851738" y="174195"/>
            <a:ext cx="6963522" cy="1354056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100" b="1">
                <a:solidFill>
                  <a:srgbClr val="757579"/>
                </a:solidFill>
                <a:latin typeface="Tenorite"/>
              </a:rPr>
              <a:t>Q1:</a:t>
            </a:r>
            <a:r>
              <a:rPr lang="en-US" sz="4100">
                <a:solidFill>
                  <a:srgbClr val="757579"/>
                </a:solidFill>
                <a:latin typeface="Tenorite"/>
              </a:rPr>
              <a:t> Can Skewness determine compactness of radio sources?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3DC050-F894-22DD-C2F5-9597C75E3966}"/>
              </a:ext>
            </a:extLst>
          </p:cNvPr>
          <p:cNvSpPr txBox="1"/>
          <p:nvPr/>
        </p:nvSpPr>
        <p:spPr>
          <a:xfrm>
            <a:off x="7218755" y="96116"/>
            <a:ext cx="198766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Tenorite"/>
                <a:ea typeface="Calibri"/>
                <a:cs typeface="Calibri"/>
              </a:rPr>
              <a:t>Compact (1 NSI)</a:t>
            </a: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A0823B-D233-5E03-6A39-18BC6ED15896}"/>
              </a:ext>
            </a:extLst>
          </p:cNvPr>
          <p:cNvSpPr txBox="1"/>
          <p:nvPr/>
        </p:nvSpPr>
        <p:spPr>
          <a:xfrm>
            <a:off x="7440253" y="1125252"/>
            <a:ext cx="21464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Tenorite"/>
                <a:ea typeface="Calibri"/>
                <a:cs typeface="Calibri"/>
              </a:rPr>
              <a:t>"Extended" </a:t>
            </a:r>
            <a:endParaRPr lang="en-US">
              <a:latin typeface="Tenorite"/>
            </a:endParaRPr>
          </a:p>
          <a:p>
            <a:r>
              <a:rPr lang="en-GB">
                <a:solidFill>
                  <a:srgbClr val="FF0000"/>
                </a:solidFill>
                <a:latin typeface="Tenorite"/>
                <a:ea typeface="Calibri"/>
                <a:cs typeface="Calibri"/>
              </a:rPr>
              <a:t>(~0.5 NSI)</a:t>
            </a:r>
            <a:endParaRPr lang="en-GB">
              <a:latin typeface="Tenorite"/>
            </a:endParaRP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</p:txBody>
      </p:sp>
      <p:pic>
        <p:nvPicPr>
          <p:cNvPr id="11" name="Picture 10" descr="A blurry image of a circle&#10;&#10;AI-generated content may be incorrect.">
            <a:extLst>
              <a:ext uri="{FF2B5EF4-FFF2-40B4-BE49-F238E27FC236}">
                <a16:creationId xmlns:a16="http://schemas.microsoft.com/office/drawing/2014/main" id="{5C39AC54-ADA8-A824-651F-A6492BE756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649" r="27643" b="53506"/>
          <a:stretch/>
        </p:blipFill>
        <p:spPr>
          <a:xfrm>
            <a:off x="8913707" y="11395"/>
            <a:ext cx="1635150" cy="23731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57A6C3-17E3-F34B-1672-7D85B0F8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27</a:t>
            </a:fld>
            <a:r>
              <a:rPr lang="en-AU"/>
              <a:t>  |</a:t>
            </a:r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AD68FA-E790-D0EB-6522-30E601F1CA81}"/>
              </a:ext>
            </a:extLst>
          </p:cNvPr>
          <p:cNvCxnSpPr/>
          <p:nvPr/>
        </p:nvCxnSpPr>
        <p:spPr>
          <a:xfrm flipV="1">
            <a:off x="8839579" y="240277"/>
            <a:ext cx="270200" cy="41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65CE51-64B8-4B9C-F4B4-26FCAE7D11F7}"/>
              </a:ext>
            </a:extLst>
          </p:cNvPr>
          <p:cNvCxnSpPr>
            <a:cxnSpLocks/>
          </p:cNvCxnSpPr>
          <p:nvPr/>
        </p:nvCxnSpPr>
        <p:spPr>
          <a:xfrm flipV="1">
            <a:off x="8611819" y="882065"/>
            <a:ext cx="462201" cy="250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76731-DAE0-C32E-05C3-7017E01EE72F}"/>
              </a:ext>
            </a:extLst>
          </p:cNvPr>
          <p:cNvCxnSpPr>
            <a:cxnSpLocks/>
          </p:cNvCxnSpPr>
          <p:nvPr/>
        </p:nvCxnSpPr>
        <p:spPr>
          <a:xfrm>
            <a:off x="8595046" y="1651799"/>
            <a:ext cx="491757" cy="461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F3A45E-A5D0-4DE2-1349-DBE4BDDB9E11}"/>
              </a:ext>
            </a:extLst>
          </p:cNvPr>
          <p:cNvSpPr txBox="1"/>
          <p:nvPr/>
        </p:nvSpPr>
        <p:spPr>
          <a:xfrm>
            <a:off x="10108471" y="1948094"/>
            <a:ext cx="18862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Credit: </a:t>
            </a:r>
          </a:p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Morgan et al. (2018)</a:t>
            </a:r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8FD96-763E-83AB-955B-C06E55A2D194}"/>
              </a:ext>
            </a:extLst>
          </p:cNvPr>
          <p:cNvSpPr txBox="1"/>
          <p:nvPr/>
        </p:nvSpPr>
        <p:spPr>
          <a:xfrm>
            <a:off x="735724" y="1859017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E6BC4-B0A8-7A32-25AD-CFCA46371B3C}"/>
              </a:ext>
            </a:extLst>
          </p:cNvPr>
          <p:cNvSpPr txBox="1"/>
          <p:nvPr/>
        </p:nvSpPr>
        <p:spPr>
          <a:xfrm>
            <a:off x="5747844" y="222687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29883E37-A6DB-8CBF-01C6-48E0B58FE90F}"/>
              </a:ext>
            </a:extLst>
          </p:cNvPr>
          <p:cNvSpPr txBox="1">
            <a:spLocks/>
          </p:cNvSpPr>
          <p:nvPr/>
        </p:nvSpPr>
        <p:spPr>
          <a:xfrm>
            <a:off x="278175" y="1927276"/>
            <a:ext cx="8929218" cy="599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180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Is there a relationship between Skewness and our current measure (NSI)?</a:t>
            </a:r>
            <a:endParaRPr lang="en-US">
              <a:latin typeface="Tenorite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pic>
        <p:nvPicPr>
          <p:cNvPr id="17" name="Picture 16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B9A0FA3B-A654-F6C9-8B20-1050EE430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992" y="2483890"/>
            <a:ext cx="5438775" cy="4333875"/>
          </a:xfrm>
          <a:prstGeom prst="rect">
            <a:avLst/>
          </a:prstGeom>
          <a:ln w="28575">
            <a:solidFill>
              <a:srgbClr val="F056C9"/>
            </a:solidFill>
          </a:ln>
        </p:spPr>
      </p:pic>
      <p:pic>
        <p:nvPicPr>
          <p:cNvPr id="21" name="Picture 20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87BCA46D-09BF-5CE2-85E5-06F7FC40B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0" y="2483890"/>
            <a:ext cx="5438775" cy="4333875"/>
          </a:xfrm>
          <a:prstGeom prst="rect">
            <a:avLst/>
          </a:prstGeom>
          <a:ln w="28575">
            <a:solidFill>
              <a:srgbClr val="C905E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EBBF38-89E8-DD0E-4CF9-C7F52B4AC220}"/>
              </a:ext>
            </a:extLst>
          </p:cNvPr>
          <p:cNvSpPr txBox="1"/>
          <p:nvPr/>
        </p:nvSpPr>
        <p:spPr>
          <a:xfrm>
            <a:off x="7949821" y="3348490"/>
            <a:ext cx="310387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000" b="1">
                <a:solidFill>
                  <a:srgbClr val="F056C9"/>
                </a:solidFill>
                <a:ea typeface="Calibri"/>
                <a:cs typeface="Calibri"/>
              </a:rPr>
              <a:t>Pink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0D6C34-996D-9434-24DE-50D0E4A46C6C}"/>
              </a:ext>
            </a:extLst>
          </p:cNvPr>
          <p:cNvSpPr txBox="1"/>
          <p:nvPr/>
        </p:nvSpPr>
        <p:spPr>
          <a:xfrm>
            <a:off x="1614984" y="3359862"/>
            <a:ext cx="310387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000" b="1" dirty="0">
                <a:solidFill>
                  <a:srgbClr val="C905E3"/>
                </a:solidFill>
                <a:ea typeface="Calibri"/>
                <a:cs typeface="Calibri"/>
              </a:rPr>
              <a:t>Purple Model</a:t>
            </a:r>
          </a:p>
        </p:txBody>
      </p:sp>
    </p:spTree>
    <p:extLst>
      <p:ext uri="{BB962C8B-B14F-4D97-AF65-F5344CB8AC3E}">
        <p14:creationId xmlns:p14="http://schemas.microsoft.com/office/powerpoint/2010/main" val="1073110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21A22-E7EC-C059-388C-94A4DD02C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B149-BB1F-280A-AEAC-12E73B0DC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94" y="105697"/>
            <a:ext cx="9080620" cy="852487"/>
          </a:xfr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000" b="1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Q2:</a:t>
            </a:r>
            <a:r>
              <a:rPr lang="en-AU" sz="40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 Can Skewness measure Space Weather?</a:t>
            </a:r>
            <a:br>
              <a:rPr lang="en-AU" sz="4000">
                <a:latin typeface="Tenorite"/>
              </a:rPr>
            </a:br>
            <a:endParaRPr lang="en-AU" sz="4000">
              <a:latin typeface="Tenorite"/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CF7193-1793-AAD8-AC9D-3962455B60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28</a:t>
            </a:fld>
            <a:r>
              <a:rPr lang="en-AU"/>
              <a:t>  |</a:t>
            </a:r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FAA8BB8-A405-7977-C2AC-C72800CFF648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7014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51FEA-9DDF-0F1E-7FF3-2FC63252A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0F7E-57C4-D4FD-4A36-3D155F964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94" y="105697"/>
            <a:ext cx="9080620" cy="852487"/>
          </a:xfr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000" b="1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Q2:</a:t>
            </a:r>
            <a:r>
              <a:rPr lang="en-AU" sz="40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 Can Skewness measure Space Weather?</a:t>
            </a:r>
            <a:br>
              <a:rPr lang="en-AU" sz="4000">
                <a:latin typeface="Tenorite"/>
              </a:rPr>
            </a:br>
            <a:endParaRPr lang="en-AU" sz="4000">
              <a:latin typeface="Tenorite"/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370798-103A-1B79-EB32-37F14F0F00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29</a:t>
            </a:fld>
            <a:r>
              <a:rPr lang="en-AU"/>
              <a:t>  |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ECB94F-A77A-3908-5ED1-84D0B153372F}"/>
              </a:ext>
            </a:extLst>
          </p:cNvPr>
          <p:cNvSpPr txBox="1"/>
          <p:nvPr/>
        </p:nvSpPr>
        <p:spPr>
          <a:xfrm>
            <a:off x="7423432" y="787045"/>
            <a:ext cx="3619706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000">
                <a:latin typeface="Tenorite"/>
              </a:rPr>
              <a:t>...sometimes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B45AB85-58E0-E5DA-AEAD-10D302943E36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3331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2AA85-D5A5-757A-FBDC-64532C50B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354BE382-88B8-498A-E64C-CEF4DFB0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93" y="2983165"/>
            <a:ext cx="5747848" cy="424160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GB" sz="2000">
              <a:ea typeface="+mn-lt"/>
              <a:cs typeface="+mn-lt"/>
            </a:endParaRPr>
          </a:p>
          <a:p>
            <a:pPr indent="0">
              <a:spcBef>
                <a:spcPts val="1000"/>
              </a:spcBef>
              <a:buNone/>
            </a:pPr>
            <a:endParaRPr lang="en-GB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spcAft>
                <a:spcPts val="800"/>
              </a:spcAft>
              <a:buNone/>
            </a:pPr>
            <a:endParaRPr lang="en-AU" sz="265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D4D1A1-4BB9-51AF-9FA4-6ADAD67AF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93" y="262556"/>
            <a:ext cx="569471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What is Interplanetary Scintillation (IPS)?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35014573-BB43-27ED-2399-F486435EDD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48800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3" name="Picture 2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CD2B1384-9323-146E-D3A1-F77B089E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1" t="2527" r="4677" b="18052"/>
          <a:stretch/>
        </p:blipFill>
        <p:spPr>
          <a:xfrm>
            <a:off x="950378" y="1673054"/>
            <a:ext cx="4187313" cy="5025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34667D-8588-1705-E901-5FE5B5DC548D}"/>
              </a:ext>
            </a:extLst>
          </p:cNvPr>
          <p:cNvSpPr txBox="1"/>
          <p:nvPr/>
        </p:nvSpPr>
        <p:spPr>
          <a:xfrm>
            <a:off x="7809458" y="6030282"/>
            <a:ext cx="132556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800" i="1">
                <a:latin typeface="Calibri"/>
                <a:ea typeface="Calibri"/>
                <a:cs typeface="Calibri"/>
              </a:rPr>
              <a:t>Morgan et al. (2018)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870D9-1018-0967-8586-E2C774A9F2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</a:t>
            </a:fld>
            <a:r>
              <a:rPr lang="en-AU"/>
              <a:t>  |</a:t>
            </a:r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261F9F0-65D4-8E4A-BD19-E875D608CDC4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39237E2-E705-A140-ADCF-9E046E28C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49" y="4092369"/>
            <a:ext cx="6601699" cy="2475637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69F721-CE13-8393-417F-C16641DDEE93}"/>
              </a:ext>
            </a:extLst>
          </p:cNvPr>
          <p:cNvCxnSpPr>
            <a:cxnSpLocks/>
          </p:cNvCxnSpPr>
          <p:nvPr/>
        </p:nvCxnSpPr>
        <p:spPr>
          <a:xfrm flipH="1" flipV="1">
            <a:off x="3633525" y="4539891"/>
            <a:ext cx="1803086" cy="638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C0C5C8-3E81-2B7D-8F7C-ABF81B0D7E13}"/>
              </a:ext>
            </a:extLst>
          </p:cNvPr>
          <p:cNvSpPr txBox="1"/>
          <p:nvPr/>
        </p:nvSpPr>
        <p:spPr>
          <a:xfrm rot="1517288">
            <a:off x="9342010" y="874707"/>
            <a:ext cx="2976477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1C56492E-DE20-D673-9CFF-78624E4CC2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1D366D-DE2E-EC4B-FCC2-E7ECF6968025}"/>
              </a:ext>
            </a:extLst>
          </p:cNvPr>
          <p:cNvSpPr/>
          <p:nvPr/>
        </p:nvSpPr>
        <p:spPr>
          <a:xfrm>
            <a:off x="6026150" y="5080000"/>
            <a:ext cx="114300" cy="15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960AFAC9-B52C-DC37-A16D-3AE3C7559525}"/>
              </a:ext>
            </a:extLst>
          </p:cNvPr>
          <p:cNvSpPr txBox="1"/>
          <p:nvPr/>
        </p:nvSpPr>
        <p:spPr>
          <a:xfrm rot="16200000">
            <a:off x="5883432" y="5029571"/>
            <a:ext cx="400522" cy="20005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700">
                <a:ea typeface="Calibri"/>
                <a:cs typeface="Calibri"/>
              </a:rPr>
              <a:t>(Jy)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FEFC04-83B6-7110-9221-F553298BBBB9}"/>
              </a:ext>
            </a:extLst>
          </p:cNvPr>
          <p:cNvSpPr/>
          <p:nvPr/>
        </p:nvSpPr>
        <p:spPr>
          <a:xfrm>
            <a:off x="5204603" y="3845943"/>
            <a:ext cx="7059282" cy="30120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411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99D32-AC1B-82C2-ADA4-A2380160C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FF15CA3D-EA82-7ED6-8E34-7B427E1CC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E9CA5-E31A-9CA0-3414-F3616CE6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94" y="105697"/>
            <a:ext cx="9080620" cy="852487"/>
          </a:xfr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000" b="1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Q2:</a:t>
            </a:r>
            <a:r>
              <a:rPr lang="en-AU" sz="40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 Can Skewness measure Space Weather?</a:t>
            </a:r>
            <a:br>
              <a:rPr lang="en-AU" sz="4000">
                <a:latin typeface="Tenorite"/>
              </a:rPr>
            </a:br>
            <a:endParaRPr lang="en-AU" sz="4000">
              <a:latin typeface="Tenorite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17A3A-1829-D8D6-982C-311AB6E123FA}"/>
              </a:ext>
            </a:extLst>
          </p:cNvPr>
          <p:cNvSpPr txBox="1"/>
          <p:nvPr/>
        </p:nvSpPr>
        <p:spPr>
          <a:xfrm>
            <a:off x="990715" y="1462638"/>
            <a:ext cx="2214287" cy="46320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500" b="1" i="1">
                <a:latin typeface="Tenorite"/>
                <a:ea typeface="Calibri"/>
                <a:cs typeface="Calibri"/>
              </a:rPr>
              <a:t>Example:   </a:t>
            </a:r>
            <a:r>
              <a:rPr lang="en-GB" sz="2000" b="1">
                <a:latin typeface="Tenorite"/>
                <a:ea typeface="Calibri"/>
                <a:cs typeface="Calibri"/>
              </a:rPr>
              <a:t> </a:t>
            </a:r>
            <a:endParaRPr lang="en-US">
              <a:latin typeface="Tenorite"/>
              <a:ea typeface="Calibri"/>
              <a:cs typeface="Calibri"/>
            </a:endParaRPr>
          </a:p>
          <a:p>
            <a:r>
              <a:rPr lang="en-GB" sz="2000">
                <a:latin typeface="Tenorite"/>
                <a:ea typeface="Calibri"/>
                <a:cs typeface="Calibri"/>
              </a:rPr>
              <a:t>Skewness is not affected when Scintillation Index readings fail </a:t>
            </a:r>
          </a:p>
          <a:p>
            <a:r>
              <a:rPr lang="en-GB" sz="2000">
                <a:latin typeface="Tenorite"/>
                <a:ea typeface="Calibri"/>
                <a:cs typeface="Calibri"/>
              </a:rPr>
              <a:t>(common when close to the sun)</a:t>
            </a:r>
            <a:endParaRPr lang="en-GB">
              <a:latin typeface="Tenorite"/>
            </a:endParaRPr>
          </a:p>
          <a:p>
            <a:pPr marL="342900" indent="-342900">
              <a:buFont typeface="Arial"/>
              <a:buChar char="•"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algn="ctr"/>
            <a:r>
              <a:rPr lang="en-GB" sz="1500" b="1" i="1">
                <a:latin typeface="Tenorite"/>
                <a:ea typeface="Calibri"/>
                <a:cs typeface="Calibri"/>
              </a:rPr>
              <a:t>Example: </a:t>
            </a:r>
          </a:p>
          <a:p>
            <a:r>
              <a:rPr lang="en-GB" sz="2000">
                <a:latin typeface="Tenorite"/>
                <a:ea typeface="Calibri"/>
                <a:cs typeface="Calibri"/>
              </a:rPr>
              <a:t>Error bars True Skew are big </a:t>
            </a:r>
            <a:endParaRPr lang="en-GB">
              <a:latin typeface="Tenorite"/>
              <a:ea typeface="Calibri"/>
              <a:cs typeface="Calibri"/>
            </a:endParaRPr>
          </a:p>
          <a:p>
            <a:endParaRPr lang="en-GB" sz="2000" b="1">
              <a:latin typeface="Tenorite"/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38FEBC-B679-2101-525D-FD15098D40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30</a:t>
            </a:fld>
            <a:r>
              <a:rPr lang="en-AU"/>
              <a:t>  |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4B35C-AC2E-3CC6-8DC5-9AFD98B919C1}"/>
              </a:ext>
            </a:extLst>
          </p:cNvPr>
          <p:cNvSpPr txBox="1"/>
          <p:nvPr/>
        </p:nvSpPr>
        <p:spPr>
          <a:xfrm>
            <a:off x="7423432" y="787045"/>
            <a:ext cx="3314905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000">
                <a:latin typeface="Tenorite"/>
              </a:rPr>
              <a:t>….sometimes</a:t>
            </a:r>
          </a:p>
        </p:txBody>
      </p:sp>
      <p:pic>
        <p:nvPicPr>
          <p:cNvPr id="18" name="Picture 17" descr="A comparison of a graph&#10;&#10;AI-generated content may be incorrect.">
            <a:extLst>
              <a:ext uri="{FF2B5EF4-FFF2-40B4-BE49-F238E27FC236}">
                <a16:creationId xmlns:a16="http://schemas.microsoft.com/office/drawing/2014/main" id="{F6160FC2-FC56-F4F5-1563-095515AD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261" y="1563217"/>
            <a:ext cx="8864366" cy="2216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88D4AB-8053-BC1C-EE86-223E68B9C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4370" y="4253797"/>
            <a:ext cx="8927630" cy="2132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0EF766D5-1BEF-3DEF-B04F-3D5495A515AA}"/>
              </a:ext>
            </a:extLst>
          </p:cNvPr>
          <p:cNvSpPr/>
          <p:nvPr/>
        </p:nvSpPr>
        <p:spPr>
          <a:xfrm>
            <a:off x="8287336" y="4600744"/>
            <a:ext cx="1187147" cy="1269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A1A533-0722-68F4-0737-07326EE17204}"/>
              </a:ext>
            </a:extLst>
          </p:cNvPr>
          <p:cNvSpPr/>
          <p:nvPr/>
        </p:nvSpPr>
        <p:spPr>
          <a:xfrm>
            <a:off x="8221779" y="2411529"/>
            <a:ext cx="682625" cy="555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BA5CC2-179F-0E4A-369E-AFD811DE05C1}"/>
              </a:ext>
            </a:extLst>
          </p:cNvPr>
          <p:cNvSpPr/>
          <p:nvPr/>
        </p:nvSpPr>
        <p:spPr>
          <a:xfrm>
            <a:off x="3687115" y="3025361"/>
            <a:ext cx="682625" cy="555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Graphic 18" descr="Tick with solid fill">
            <a:extLst>
              <a:ext uri="{FF2B5EF4-FFF2-40B4-BE49-F238E27FC236}">
                <a16:creationId xmlns:a16="http://schemas.microsoft.com/office/drawing/2014/main" id="{CDC5EAC5-4E3A-F94C-0BB9-55FD82BB1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15" y="2115725"/>
            <a:ext cx="914400" cy="914400"/>
          </a:xfrm>
          <a:prstGeom prst="rect">
            <a:avLst/>
          </a:prstGeom>
        </p:spPr>
      </p:pic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7B45E0A9-95F4-202B-351E-DE018D9C9B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15" y="48626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51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51E9B-1A46-C7B4-73F8-B301EA51E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2E1CFD09-5D87-2A72-4327-A3C1C72D3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pic>
        <p:nvPicPr>
          <p:cNvPr id="5" name="Picture Placeholder 12" descr="A bright light in space&#10;&#10;AI-generated content may be incorrect.">
            <a:extLst>
              <a:ext uri="{FF2B5EF4-FFF2-40B4-BE49-F238E27FC236}">
                <a16:creationId xmlns:a16="http://schemas.microsoft.com/office/drawing/2014/main" id="{1043C62B-0F8A-DA84-05E1-6B04A5DBFB7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 amt="57000"/>
          </a:blip>
          <a:srcRect l="10576" r="10576"/>
          <a:stretch/>
        </p:blipFill>
        <p:spPr>
          <a:xfrm>
            <a:off x="9138448" y="0"/>
            <a:ext cx="3043200" cy="6858000"/>
          </a:xfr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3923146-DBA4-2394-34C4-0395945C8C99}"/>
              </a:ext>
            </a:extLst>
          </p:cNvPr>
          <p:cNvSpPr>
            <a:spLocks noGrp="1"/>
          </p:cNvSpPr>
          <p:nvPr/>
        </p:nvSpPr>
        <p:spPr>
          <a:xfrm>
            <a:off x="476430" y="1655708"/>
            <a:ext cx="8350405" cy="2862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4000" b="1" dirty="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Q3:</a:t>
            </a:r>
            <a:r>
              <a:rPr lang="en-US" sz="4000" dirty="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 Can Skewness be used as an equivalent alternative to Scintillation Index for single dish telescopes (unlike the MWA)?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endParaRPr lang="en-US" sz="4000" dirty="0">
              <a:solidFill>
                <a:schemeClr val="accent3"/>
              </a:solidFill>
              <a:latin typeface="Tenorite"/>
              <a:ea typeface="Calibri"/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9697D1-1ADF-6BA8-90EA-FD106CB357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31</a:t>
            </a:fld>
            <a:r>
              <a:rPr lang="en-AU"/>
              <a:t>  |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208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127803-CF81-A9C4-5065-1CCD1982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76" r="19494" b="-1"/>
          <a:stretch/>
        </p:blipFill>
        <p:spPr>
          <a:xfrm>
            <a:off x="6095999" y="10"/>
            <a:ext cx="6085284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8913" name="Title 3"/>
          <p:cNvSpPr>
            <a:spLocks noGrp="1"/>
          </p:cNvSpPr>
          <p:nvPr>
            <p:ph type="title"/>
          </p:nvPr>
        </p:nvSpPr>
        <p:spPr>
          <a:xfrm>
            <a:off x="335360" y="1399383"/>
            <a:ext cx="5376597" cy="852487"/>
          </a:xfrm>
        </p:spPr>
        <p:txBody>
          <a:bodyPr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ct val="0"/>
              </a:spcAft>
            </a:pPr>
            <a:r>
              <a:rPr lang="en-US" sz="6000">
                <a:solidFill>
                  <a:schemeClr val="accent3"/>
                </a:solidFill>
                <a:latin typeface="Tenorite"/>
              </a:rPr>
              <a:t>Thank you to the S&amp;A team!</a:t>
            </a:r>
            <a:endParaRPr lang="en-US">
              <a:latin typeface="Tenorit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5AA2F-583E-DC9A-B113-00D5FD1C9832}"/>
              </a:ext>
            </a:extLst>
          </p:cNvPr>
          <p:cNvSpPr txBox="1"/>
          <p:nvPr/>
        </p:nvSpPr>
        <p:spPr>
          <a:xfrm>
            <a:off x="-33866" y="3571875"/>
            <a:ext cx="608528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Tenorite"/>
                <a:ea typeface="Calibri"/>
                <a:cs typeface="Calibri"/>
              </a:rPr>
              <a:t>Especially thank you to my Supervisor, Dr John Morgan &amp; those who made the Internship program possible!</a:t>
            </a:r>
            <a:endParaRPr lang="en-US">
              <a:latin typeface="Tenorite"/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C0F304-CE9F-1353-F697-4BBADAED9110}"/>
              </a:ext>
            </a:extLst>
          </p:cNvPr>
          <p:cNvSpPr txBox="1"/>
          <p:nvPr/>
        </p:nvSpPr>
        <p:spPr>
          <a:xfrm>
            <a:off x="277813" y="5826125"/>
            <a:ext cx="62357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3000"/>
              </a:spcBef>
              <a:spcAft>
                <a:spcPct val="0"/>
              </a:spcAft>
            </a:pPr>
            <a:r>
              <a:rPr lang="en-US" sz="2000">
                <a:latin typeface="Tenorite"/>
                <a:ea typeface="Calibri"/>
                <a:cs typeface="Calibri"/>
              </a:rPr>
              <a:t>Saf Flatters</a:t>
            </a:r>
            <a:br>
              <a:rPr lang="en-US" sz="2000">
                <a:latin typeface="Tenorite"/>
                <a:ea typeface="Calibri"/>
                <a:cs typeface="Calibri"/>
              </a:rPr>
            </a:br>
            <a:r>
              <a:rPr lang="en-US" sz="2000">
                <a:latin typeface="Tenorite"/>
                <a:ea typeface="Calibri"/>
                <a:cs typeface="Calibri"/>
              </a:rPr>
              <a:t>Bachelor of Science (Data Science, Geospatial, AI)</a:t>
            </a:r>
            <a:endParaRPr lang="en-GB">
              <a:latin typeface="Tenorit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C9F633-13A5-9F38-D899-028E92163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6478588"/>
            <a:ext cx="1857375" cy="409575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6ACC3919-7A11-A91D-130C-3F7CBCE9FAFE}"/>
              </a:ext>
            </a:extLst>
          </p:cNvPr>
          <p:cNvSpPr txBox="1"/>
          <p:nvPr/>
        </p:nvSpPr>
        <p:spPr>
          <a:xfrm>
            <a:off x="4540738" y="6651625"/>
            <a:ext cx="1552616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MWAtelescope.org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2035675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2D034-F676-7F1E-09C2-E09DEF309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6B1C1847-B270-2CCF-5F60-9036E1D77D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F021F5-F404-C812-F49C-43021BB365A2}"/>
              </a:ext>
            </a:extLst>
          </p:cNvPr>
          <p:cNvSpPr txBox="1"/>
          <p:nvPr/>
        </p:nvSpPr>
        <p:spPr>
          <a:xfrm>
            <a:off x="9297886" y="3574948"/>
            <a:ext cx="132556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800" i="1">
                <a:latin typeface="Calibri"/>
                <a:ea typeface="Calibri"/>
                <a:cs typeface="Calibri"/>
              </a:rPr>
              <a:t>Morgan et al. (2018)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96D723-EFF2-6DD2-8900-C17D469A0C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</a:t>
            </a:fld>
            <a:r>
              <a:rPr lang="en-AU"/>
              <a:t>  |</a:t>
            </a:r>
            <a:endParaRPr lang="en-GB"/>
          </a:p>
        </p:txBody>
      </p:sp>
      <p:pic>
        <p:nvPicPr>
          <p:cNvPr id="3" name="Content Placeholder 2" descr="A graph with blue dots&#10;&#10;AI-generated content may be incorrect.">
            <a:extLst>
              <a:ext uri="{FF2B5EF4-FFF2-40B4-BE49-F238E27FC236}">
                <a16:creationId xmlns:a16="http://schemas.microsoft.com/office/drawing/2014/main" id="{9CCDB45D-9C21-0DF5-F3DB-889389262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100777" y="2385118"/>
            <a:ext cx="5762298" cy="286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02E9A-5A43-9A8A-D768-6D8C64BCD5BD}"/>
              </a:ext>
            </a:extLst>
          </p:cNvPr>
          <p:cNvSpPr txBox="1"/>
          <p:nvPr/>
        </p:nvSpPr>
        <p:spPr>
          <a:xfrm>
            <a:off x="6934291" y="4578145"/>
            <a:ext cx="171487" cy="9142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5FC4D4-DC88-086A-6EAE-33D163F740A7}"/>
              </a:ext>
            </a:extLst>
          </p:cNvPr>
          <p:cNvSpPr txBox="1">
            <a:spLocks/>
          </p:cNvSpPr>
          <p:nvPr/>
        </p:nvSpPr>
        <p:spPr>
          <a:xfrm>
            <a:off x="1486347" y="294306"/>
            <a:ext cx="7221425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Measuring Space Weather</a:t>
            </a:r>
            <a:endParaRPr lang="en-US">
              <a:latin typeface="Tenorite"/>
            </a:endParaRPr>
          </a:p>
        </p:txBody>
      </p:sp>
      <p:pic>
        <p:nvPicPr>
          <p:cNvPr id="9" name="Picture 8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FD2BE23B-C4EE-C404-3762-766884CE5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225" y="1366510"/>
            <a:ext cx="3718329" cy="526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87E6681-E66C-52ED-D36E-448AF9E97D70}"/>
              </a:ext>
            </a:extLst>
          </p:cNvPr>
          <p:cNvSpPr/>
          <p:nvPr/>
        </p:nvSpPr>
        <p:spPr>
          <a:xfrm>
            <a:off x="9833741" y="4046482"/>
            <a:ext cx="492672" cy="4466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660DFD8-375B-A954-42D9-7117244B22C9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6CAF24-DA04-45D6-C200-CE270275D469}"/>
              </a:ext>
            </a:extLst>
          </p:cNvPr>
          <p:cNvSpPr txBox="1"/>
          <p:nvPr/>
        </p:nvSpPr>
        <p:spPr>
          <a:xfrm rot="1517288">
            <a:off x="9344136" y="865227"/>
            <a:ext cx="2932088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6" name="Graphic 5" descr="Marker with solid fill">
            <a:extLst>
              <a:ext uri="{FF2B5EF4-FFF2-40B4-BE49-F238E27FC236}">
                <a16:creationId xmlns:a16="http://schemas.microsoft.com/office/drawing/2014/main" id="{467EBAAC-1087-F19C-90FD-71CFB640E6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0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726FC-028C-4F96-26F8-41EBBD09B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3BD5AF5F-A020-3883-CD75-060C8440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76" y="1368861"/>
            <a:ext cx="3718329" cy="5271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197AFCE7-AB80-147D-6405-0B3769D810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769A8B-4B19-EF5F-A373-65D08B50EA1E}"/>
              </a:ext>
            </a:extLst>
          </p:cNvPr>
          <p:cNvSpPr txBox="1"/>
          <p:nvPr/>
        </p:nvSpPr>
        <p:spPr>
          <a:xfrm>
            <a:off x="9297886" y="3574948"/>
            <a:ext cx="132556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800" i="1">
                <a:latin typeface="Calibri"/>
                <a:ea typeface="Calibri"/>
                <a:cs typeface="Calibri"/>
              </a:rPr>
              <a:t>Morgan et al. (2018)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9C98380-93D5-BE49-983B-9EF254CD63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5</a:t>
            </a:fld>
            <a:r>
              <a:rPr lang="en-AU"/>
              <a:t>  |</a:t>
            </a:r>
            <a:endParaRPr lang="en-GB"/>
          </a:p>
        </p:txBody>
      </p:sp>
      <p:pic>
        <p:nvPicPr>
          <p:cNvPr id="3" name="Content Placeholder 2" descr="A graph with blue dots&#10;&#10;AI-generated content may be incorrect.">
            <a:extLst>
              <a:ext uri="{FF2B5EF4-FFF2-40B4-BE49-F238E27FC236}">
                <a16:creationId xmlns:a16="http://schemas.microsoft.com/office/drawing/2014/main" id="{F07A3981-438F-F4C2-24DC-D78BA3D60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100777" y="2385118"/>
            <a:ext cx="5762298" cy="286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393113-F62C-51F2-EE31-F33E3B3ED6BF}"/>
              </a:ext>
            </a:extLst>
          </p:cNvPr>
          <p:cNvSpPr txBox="1"/>
          <p:nvPr/>
        </p:nvSpPr>
        <p:spPr>
          <a:xfrm>
            <a:off x="6924072" y="4563061"/>
            <a:ext cx="158349" cy="10456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037E35-2134-319C-881D-03414A765263}"/>
              </a:ext>
            </a:extLst>
          </p:cNvPr>
          <p:cNvSpPr txBox="1">
            <a:spLocks/>
          </p:cNvSpPr>
          <p:nvPr/>
        </p:nvSpPr>
        <p:spPr>
          <a:xfrm>
            <a:off x="1486347" y="294306"/>
            <a:ext cx="7117852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Measuring Space Weather</a:t>
            </a:r>
            <a:endParaRPr lang="en-US">
              <a:latin typeface="Tenorite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DBAE1B-FA26-B15B-CE83-A8493DD1DFBA}"/>
              </a:ext>
            </a:extLst>
          </p:cNvPr>
          <p:cNvSpPr/>
          <p:nvPr/>
        </p:nvSpPr>
        <p:spPr>
          <a:xfrm>
            <a:off x="8690741" y="3685189"/>
            <a:ext cx="492672" cy="4466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0548A13-829E-46DE-7CF7-7DFF4E1E1AF4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75E81-15A8-235C-4644-B127FD59A73B}"/>
              </a:ext>
            </a:extLst>
          </p:cNvPr>
          <p:cNvSpPr txBox="1"/>
          <p:nvPr/>
        </p:nvSpPr>
        <p:spPr>
          <a:xfrm rot="1517288">
            <a:off x="9344599" y="803727"/>
            <a:ext cx="2902496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7" name="Graphic 6" descr="Marker with solid fill">
            <a:extLst>
              <a:ext uri="{FF2B5EF4-FFF2-40B4-BE49-F238E27FC236}">
                <a16:creationId xmlns:a16="http://schemas.microsoft.com/office/drawing/2014/main" id="{8C977C60-4F62-A562-DB4D-B30F489341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84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D287-1870-A8E5-5255-EFAD7F7CC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A51B7895-52DB-5E4B-B6B4-B82B9426F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601" y="1362248"/>
            <a:ext cx="3708921" cy="5271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E2309E81-A675-40AE-7FAF-E33C4FD2C30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361926-6758-76F1-2C18-A30E790A6425}"/>
              </a:ext>
            </a:extLst>
          </p:cNvPr>
          <p:cNvSpPr txBox="1"/>
          <p:nvPr/>
        </p:nvSpPr>
        <p:spPr>
          <a:xfrm>
            <a:off x="9297886" y="3574948"/>
            <a:ext cx="132556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800" i="1">
                <a:latin typeface="Calibri"/>
                <a:ea typeface="Calibri"/>
                <a:cs typeface="Calibri"/>
              </a:rPr>
              <a:t>Morgan et al. (2018)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A0BF11B-35F0-8D9A-F73E-E8C20B9FD4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6</a:t>
            </a:fld>
            <a:r>
              <a:rPr lang="en-AU"/>
              <a:t>  |</a:t>
            </a:r>
            <a:endParaRPr lang="en-GB"/>
          </a:p>
        </p:txBody>
      </p:sp>
      <p:pic>
        <p:nvPicPr>
          <p:cNvPr id="3" name="Content Placeholder 2" descr="A graph with blue dots&#10;&#10;AI-generated content may be incorrect.">
            <a:extLst>
              <a:ext uri="{FF2B5EF4-FFF2-40B4-BE49-F238E27FC236}">
                <a16:creationId xmlns:a16="http://schemas.microsoft.com/office/drawing/2014/main" id="{A6DB53EC-22B3-E1AB-6144-F79933D2D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100777" y="2385118"/>
            <a:ext cx="5762298" cy="286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E0C1B6-2F89-D765-9B45-8E1EAC635466}"/>
              </a:ext>
            </a:extLst>
          </p:cNvPr>
          <p:cNvSpPr txBox="1"/>
          <p:nvPr/>
        </p:nvSpPr>
        <p:spPr>
          <a:xfrm>
            <a:off x="6901446" y="4579404"/>
            <a:ext cx="184625" cy="9142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B79BA6-4B91-23CD-1BB3-BE36A2B09D68}"/>
              </a:ext>
            </a:extLst>
          </p:cNvPr>
          <p:cNvSpPr txBox="1">
            <a:spLocks/>
          </p:cNvSpPr>
          <p:nvPr/>
        </p:nvSpPr>
        <p:spPr>
          <a:xfrm>
            <a:off x="1434561" y="353398"/>
            <a:ext cx="7339054" cy="72283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7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Measuring</a:t>
            </a: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 Space Weather</a:t>
            </a:r>
            <a:endParaRPr lang="en-US">
              <a:solidFill>
                <a:schemeClr val="accent3"/>
              </a:solidFill>
              <a:latin typeface="Tenorite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92CFF3-5D5A-67B4-E4CB-D2CD316D1A19}"/>
              </a:ext>
            </a:extLst>
          </p:cNvPr>
          <p:cNvSpPr/>
          <p:nvPr/>
        </p:nvSpPr>
        <p:spPr>
          <a:xfrm>
            <a:off x="7475482" y="3205654"/>
            <a:ext cx="492672" cy="4466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196C6E-9FBD-26FF-BAB8-4A5CEC077176}"/>
              </a:ext>
            </a:extLst>
          </p:cNvPr>
          <p:cNvSpPr txBox="1"/>
          <p:nvPr/>
        </p:nvSpPr>
        <p:spPr>
          <a:xfrm rot="1517288">
            <a:off x="9302214" y="865020"/>
            <a:ext cx="2939486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6" name="Graphic 5" descr="Marker with solid fill">
            <a:extLst>
              <a:ext uri="{FF2B5EF4-FFF2-40B4-BE49-F238E27FC236}">
                <a16:creationId xmlns:a16="http://schemas.microsoft.com/office/drawing/2014/main" id="{B27C0961-9E23-B9A9-2A59-8DA2019593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04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630BF-0423-9169-F11D-09EDEDCE3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AADAF27E-29D8-3BFA-47B5-E405C9183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93" y="2983165"/>
            <a:ext cx="5747848" cy="424160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GB" sz="2000">
              <a:ea typeface="+mn-lt"/>
              <a:cs typeface="+mn-lt"/>
            </a:endParaRPr>
          </a:p>
          <a:p>
            <a:pPr indent="0">
              <a:spcBef>
                <a:spcPts val="1000"/>
              </a:spcBef>
              <a:buNone/>
            </a:pPr>
            <a:endParaRPr lang="en-GB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spcAft>
                <a:spcPts val="800"/>
              </a:spcAft>
              <a:buNone/>
            </a:pPr>
            <a:endParaRPr lang="en-AU" sz="265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11FCE-DB8D-9ED0-77ED-9923CF5A5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93" y="256259"/>
            <a:ext cx="8053043" cy="858784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4800" dirty="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How do we measure Interplanetary Scintillation (IPS)?</a:t>
            </a:r>
            <a:br>
              <a:rPr lang="en-AU" sz="4800" dirty="0">
                <a:solidFill>
                  <a:schemeClr val="accent3"/>
                </a:solidFill>
                <a:latin typeface="Tenorite"/>
                <a:ea typeface="+mn-lt"/>
                <a:cs typeface="+mn-lt"/>
              </a:rPr>
            </a:br>
            <a:endParaRPr lang="en-AU">
              <a:solidFill>
                <a:srgbClr val="000000"/>
              </a:solidFill>
              <a:latin typeface="Tenorite"/>
              <a:ea typeface="+mn-lt"/>
              <a:cs typeface="+mn-lt"/>
            </a:endParaRPr>
          </a:p>
          <a:p>
            <a:pPr algn="ctr">
              <a:spcBef>
                <a:spcPts val="0"/>
              </a:spcBef>
            </a:pPr>
            <a:br>
              <a:rPr lang="en-AU" dirty="0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D745FD79-9233-E49C-6C15-53EB0F68DA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3" name="Picture 2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7E32245B-C6BD-361F-396F-E5A6AE73C6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1" t="2527" r="4677" b="18052"/>
          <a:stretch/>
        </p:blipFill>
        <p:spPr>
          <a:xfrm>
            <a:off x="950378" y="1673054"/>
            <a:ext cx="4187313" cy="5025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1476D-4F7B-1CC4-89BF-F8C0CBC723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7</a:t>
            </a:fld>
            <a:r>
              <a:rPr lang="en-AU"/>
              <a:t>  |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1B806-BA5D-7BBA-BC5E-E85F2E6C8AAD}"/>
              </a:ext>
            </a:extLst>
          </p:cNvPr>
          <p:cNvSpPr txBox="1"/>
          <p:nvPr/>
        </p:nvSpPr>
        <p:spPr>
          <a:xfrm>
            <a:off x="5333689" y="1673978"/>
            <a:ext cx="3802804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300"/>
              </a:spcAft>
            </a:pPr>
            <a:r>
              <a:rPr lang="en-GB" sz="2000">
                <a:latin typeface="Tenorite"/>
                <a:cs typeface="Segoe UI"/>
              </a:rPr>
              <a:t>IPS is measured by</a:t>
            </a:r>
            <a:endParaRPr lang="en-US">
              <a:latin typeface="Tenorite"/>
              <a:ea typeface="Calibri"/>
              <a:cs typeface="Calibri"/>
            </a:endParaRPr>
          </a:p>
          <a:p>
            <a:pPr algn="ctr">
              <a:spcAft>
                <a:spcPts val="300"/>
              </a:spcAft>
            </a:pPr>
            <a:r>
              <a:rPr lang="en-GB" sz="2000" b="1">
                <a:latin typeface="Tenorite"/>
                <a:cs typeface="Segoe UI"/>
              </a:rPr>
              <a:t>NSI </a:t>
            </a:r>
            <a:endParaRPr lang="en-US">
              <a:latin typeface="Tenorite"/>
              <a:ea typeface="Calibri"/>
              <a:cs typeface="Calibri"/>
            </a:endParaRPr>
          </a:p>
          <a:p>
            <a:pPr>
              <a:spcAft>
                <a:spcPts val="300"/>
              </a:spcAft>
            </a:pPr>
            <a:r>
              <a:rPr lang="en-GB" sz="2000" b="1">
                <a:latin typeface="Tenorite"/>
                <a:cs typeface="Segoe UI"/>
              </a:rPr>
              <a:t>'Normalised Scintillation Index'</a:t>
            </a:r>
            <a:r>
              <a:rPr lang="en-GB" sz="2000">
                <a:latin typeface="Tenorite"/>
                <a:cs typeface="Segoe UI"/>
              </a:rPr>
              <a:t>​</a:t>
            </a:r>
            <a:endParaRPr lang="en-US">
              <a:latin typeface="Tenorite"/>
              <a:ea typeface="Calibri"/>
              <a:cs typeface="Calibri"/>
            </a:endParaRPr>
          </a:p>
          <a:p>
            <a:pPr>
              <a:spcAft>
                <a:spcPts val="300"/>
              </a:spcAft>
            </a:pPr>
            <a:endParaRPr lang="en-GB" sz="2000">
              <a:latin typeface="Tenorite"/>
              <a:ea typeface="Calibri"/>
              <a:cs typeface="Segoe UI"/>
            </a:endParaRPr>
          </a:p>
          <a:p>
            <a:pPr>
              <a:spcAft>
                <a:spcPts val="300"/>
              </a:spcAft>
            </a:pPr>
            <a:r>
              <a:rPr lang="en-GB" sz="2000">
                <a:latin typeface="Tenorite"/>
                <a:cs typeface="Segoe UI"/>
              </a:rPr>
              <a:t>NSI is the normalised variation in flux of a radio source over time </a:t>
            </a:r>
            <a:endParaRPr lang="en-GB" sz="2000">
              <a:latin typeface="Tenorite"/>
              <a:ea typeface="Calibri"/>
              <a:cs typeface="Segoe U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99F4CE-C9F3-5A86-041C-966957F6691B}"/>
              </a:ext>
            </a:extLst>
          </p:cNvPr>
          <p:cNvCxnSpPr>
            <a:cxnSpLocks/>
          </p:cNvCxnSpPr>
          <p:nvPr/>
        </p:nvCxnSpPr>
        <p:spPr>
          <a:xfrm flipH="1" flipV="1">
            <a:off x="3633525" y="4520353"/>
            <a:ext cx="2154778" cy="736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B0CA3F-69B3-B9B2-43C7-58A5550C0E89}"/>
              </a:ext>
            </a:extLst>
          </p:cNvPr>
          <p:cNvSpPr txBox="1"/>
          <p:nvPr/>
        </p:nvSpPr>
        <p:spPr>
          <a:xfrm rot="1517288">
            <a:off x="9344845" y="862066"/>
            <a:ext cx="2917292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473FE38D-7B0D-E7B6-099B-71015A864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402967-14A1-388C-E227-7C3CB2E3162F}"/>
              </a:ext>
            </a:extLst>
          </p:cNvPr>
          <p:cNvSpPr/>
          <p:nvPr/>
        </p:nvSpPr>
        <p:spPr>
          <a:xfrm>
            <a:off x="6005511" y="5086349"/>
            <a:ext cx="90487" cy="14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2ED520-50D1-DD69-E134-C306D8CF05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1364" y="4246356"/>
            <a:ext cx="5617029" cy="228811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08367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2C6D7-4495-8255-FE0F-A715CD404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4446BC3F-720C-7AA8-B888-B907D63A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93" y="1632114"/>
            <a:ext cx="8092892" cy="2841170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5010" lvl="1" indent="0">
              <a:spcBef>
                <a:spcPts val="1000"/>
              </a:spcBef>
              <a:buNone/>
            </a:pP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NSI can be used to determine how compact a radio source is </a:t>
            </a: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spcBef>
                <a:spcPts val="100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spcBef>
                <a:spcPts val="1000"/>
              </a:spcBef>
            </a:pP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 i="1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 i="1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 i="1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0" indent="0">
              <a:spcAft>
                <a:spcPts val="800"/>
              </a:spcAft>
              <a:buNone/>
            </a:pPr>
            <a:endParaRPr lang="en-AU" sz="2000" i="0" u="none" strike="noStrike" baseline="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98E99-7F52-C225-9894-EFE6D133E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47" y="294306"/>
            <a:ext cx="726581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Compactness of a Source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FC02F7D5-F823-3128-8095-444AF4612E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3" name="Picture 2" descr="A blurry image of a circle&#10;&#10;AI-generated content may be incorrect.">
            <a:extLst>
              <a:ext uri="{FF2B5EF4-FFF2-40B4-BE49-F238E27FC236}">
                <a16:creationId xmlns:a16="http://schemas.microsoft.com/office/drawing/2014/main" id="{201E767E-5FEA-5AC9-D869-336DB289B6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649" r="27643" b="53506"/>
          <a:stretch/>
        </p:blipFill>
        <p:spPr>
          <a:xfrm>
            <a:off x="4504865" y="2310624"/>
            <a:ext cx="2898096" cy="413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4B5CB9-5CB3-8427-5E4E-65E94632B02D}"/>
              </a:ext>
            </a:extLst>
          </p:cNvPr>
          <p:cNvSpPr txBox="1"/>
          <p:nvPr/>
        </p:nvSpPr>
        <p:spPr>
          <a:xfrm>
            <a:off x="1822915" y="2419397"/>
            <a:ext cx="321512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solidFill>
                  <a:srgbClr val="FF0000"/>
                </a:solidFill>
                <a:latin typeface="Tenorite"/>
                <a:ea typeface="Calibri"/>
                <a:cs typeface="Calibri"/>
              </a:rPr>
              <a:t>Compact (1 NSI)</a:t>
            </a: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7A034-952B-777F-AFCB-83545F3DA189}"/>
              </a:ext>
            </a:extLst>
          </p:cNvPr>
          <p:cNvSpPr txBox="1"/>
          <p:nvPr/>
        </p:nvSpPr>
        <p:spPr>
          <a:xfrm>
            <a:off x="1647717" y="3367935"/>
            <a:ext cx="179505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rgbClr val="FF0000"/>
                </a:solidFill>
                <a:latin typeface="Tenorite"/>
                <a:ea typeface="Calibri"/>
                <a:cs typeface="Calibri"/>
              </a:rPr>
              <a:t>"Extended" (~0.5 NSI)</a:t>
            </a:r>
          </a:p>
          <a:p>
            <a:pPr algn="ctr"/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  <a:p>
            <a:pPr algn="ctr"/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411269-C8B7-0BCC-19CC-AA9A4E54C6E0}"/>
              </a:ext>
            </a:extLst>
          </p:cNvPr>
          <p:cNvCxnSpPr/>
          <p:nvPr/>
        </p:nvCxnSpPr>
        <p:spPr>
          <a:xfrm flipV="1">
            <a:off x="3632182" y="2624410"/>
            <a:ext cx="1041607" cy="3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5B5888-4546-4AC2-1EF3-5E15B29E4360}"/>
              </a:ext>
            </a:extLst>
          </p:cNvPr>
          <p:cNvCxnSpPr>
            <a:cxnSpLocks/>
          </p:cNvCxnSpPr>
          <p:nvPr/>
        </p:nvCxnSpPr>
        <p:spPr>
          <a:xfrm flipV="1">
            <a:off x="3361204" y="3534899"/>
            <a:ext cx="1393239" cy="85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773569-266E-E56D-E6A7-A63A7737F647}"/>
              </a:ext>
            </a:extLst>
          </p:cNvPr>
          <p:cNvCxnSpPr>
            <a:cxnSpLocks/>
          </p:cNvCxnSpPr>
          <p:nvPr/>
        </p:nvCxnSpPr>
        <p:spPr>
          <a:xfrm>
            <a:off x="3387648" y="4250510"/>
            <a:ext cx="1334459" cy="1144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866B9F-F756-31C8-B235-4545BD4D55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8</a:t>
            </a:fld>
            <a:r>
              <a:rPr lang="en-AU"/>
              <a:t>  |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98B81-0C9E-DA7D-EBE8-FCC6530E9E06}"/>
              </a:ext>
            </a:extLst>
          </p:cNvPr>
          <p:cNvSpPr txBox="1"/>
          <p:nvPr/>
        </p:nvSpPr>
        <p:spPr>
          <a:xfrm>
            <a:off x="6096000" y="6273500"/>
            <a:ext cx="18862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Credit: </a:t>
            </a:r>
          </a:p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Morgan et al. (2018)</a:t>
            </a:r>
            <a:endParaRPr 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BE593A-565C-DC8D-EE04-08D9F8A1A0F0}"/>
              </a:ext>
            </a:extLst>
          </p:cNvPr>
          <p:cNvSpPr txBox="1"/>
          <p:nvPr/>
        </p:nvSpPr>
        <p:spPr>
          <a:xfrm rot="1517288">
            <a:off x="9343073" y="869967"/>
            <a:ext cx="2954282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D31474D4-51DD-C4E4-923B-00F9A9ECF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05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E2F3B-9661-B8EB-90B7-04672B892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9882C-9A0B-27B6-F79F-4987E3CE6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474" y="467393"/>
            <a:ext cx="7001238" cy="4707229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endParaRPr lang="en-US" sz="2800" b="1">
              <a:solidFill>
                <a:schemeClr val="accent1"/>
              </a:solidFill>
              <a:latin typeface="Tenorite"/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My Project:</a:t>
            </a:r>
            <a:br>
              <a:rPr lang="en-AU" sz="4800">
                <a:latin typeface="Tenorite"/>
                <a:ea typeface="+mn-lt"/>
                <a:cs typeface="+mn-lt"/>
              </a:rPr>
            </a:br>
            <a:r>
              <a:rPr lang="en-AU" sz="4800">
                <a:latin typeface="Tenorite"/>
                <a:ea typeface="+mn-lt"/>
                <a:cs typeface="+mn-lt"/>
              </a:rPr>
              <a:t>T</a:t>
            </a:r>
            <a:r>
              <a:rPr lang="en-AU" sz="4000">
                <a:latin typeface="Tenorite"/>
                <a:ea typeface="+mn-lt"/>
                <a:cs typeface="+mn-lt"/>
              </a:rPr>
              <a:t>o explore a </a:t>
            </a:r>
            <a:r>
              <a:rPr lang="en-AU" sz="4000" u="sng">
                <a:latin typeface="Tenorite"/>
                <a:ea typeface="+mn-lt"/>
                <a:cs typeface="+mn-lt"/>
              </a:rPr>
              <a:t>new value</a:t>
            </a:r>
            <a:r>
              <a:rPr lang="en-AU" sz="4000">
                <a:latin typeface="Tenorite"/>
                <a:ea typeface="+mn-lt"/>
                <a:cs typeface="+mn-lt"/>
              </a:rPr>
              <a:t> that can be an </a:t>
            </a:r>
            <a:r>
              <a:rPr lang="en-AU" sz="4000" u="sng">
                <a:latin typeface="Tenorite"/>
                <a:ea typeface="+mn-lt"/>
                <a:cs typeface="+mn-lt"/>
              </a:rPr>
              <a:t>alternative to NSI </a:t>
            </a:r>
            <a:r>
              <a:rPr lang="en-AU" sz="4000">
                <a:latin typeface="Tenorite"/>
                <a:ea typeface="+mn-lt"/>
                <a:cs typeface="+mn-lt"/>
              </a:rPr>
              <a:t>that may give us further insight into Interplanetary Scintillation (IPS)</a:t>
            </a:r>
            <a:br>
              <a:rPr lang="en-AU" sz="4000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78327BD3-7E8E-868A-0BFA-D214FD96E6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5E5239-23A6-7046-DA32-9CCAC3A98B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9</a:t>
            </a:fld>
            <a:r>
              <a:rPr lang="en-AU"/>
              <a:t>  |</a:t>
            </a:r>
            <a:endParaRPr lang="en-GB"/>
          </a:p>
        </p:txBody>
      </p:sp>
      <p:pic>
        <p:nvPicPr>
          <p:cNvPr id="5" name="Graphic 4" descr="Route (Two Pins With A Path) with solid fill">
            <a:extLst>
              <a:ext uri="{FF2B5EF4-FFF2-40B4-BE49-F238E27FC236}">
                <a16:creationId xmlns:a16="http://schemas.microsoft.com/office/drawing/2014/main" id="{E81ABD76-D4B2-76E6-5A69-A17F10D08B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3712" y="689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98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SIRO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- PowerPoint 16.9.potx" id="{65ECD134-B6CE-4E85-AB19-D0B691A3EFFA}" vid="{F3675219-8F97-48FA-851A-DC087883E6C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32</Slides>
  <Notes>30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office theme</vt:lpstr>
      <vt:lpstr>CSIRO vertical</vt:lpstr>
      <vt:lpstr>Exploring Skewness as a measure of Interplanetary Scintillation </vt:lpstr>
      <vt:lpstr>What is Interplanetary Scintillation (IPS)? </vt:lpstr>
      <vt:lpstr>What is Interplanetary Scintillation (IPS)? </vt:lpstr>
      <vt:lpstr>PowerPoint Presentation</vt:lpstr>
      <vt:lpstr>PowerPoint Presentation</vt:lpstr>
      <vt:lpstr>PowerPoint Presentation</vt:lpstr>
      <vt:lpstr>How do we measure Interplanetary Scintillation (IPS)?   </vt:lpstr>
      <vt:lpstr>Compactness of a Source </vt:lpstr>
      <vt:lpstr> My Project: To explore a new value that can be an alternative to NSI that may give us further insight into Interplanetary Scintillation (IPS) </vt:lpstr>
      <vt:lpstr>New value: Skewness? </vt:lpstr>
      <vt:lpstr>PowerPoint Presentation</vt:lpstr>
      <vt:lpstr>PowerPoint Presentation</vt:lpstr>
      <vt:lpstr>PowerPoint Presentation</vt:lpstr>
      <vt:lpstr>Can Skewness be a useful measure? </vt:lpstr>
      <vt:lpstr>Can Skewness be a useful measure? </vt:lpstr>
      <vt:lpstr>PowerPoint Presentation</vt:lpstr>
      <vt:lpstr>Find True Skew by removing noise </vt:lpstr>
      <vt:lpstr>Find True Skew  </vt:lpstr>
      <vt:lpstr>Find True Skew  </vt:lpstr>
      <vt:lpstr>Find True Skew  </vt:lpstr>
      <vt:lpstr>Made lots of plots! </vt:lpstr>
      <vt:lpstr>Armstrong et al. 1972 and me, 2025 </vt:lpstr>
      <vt:lpstr>Fitted a sliding model or two... </vt:lpstr>
      <vt:lpstr>Fitted a sliding model or two... </vt:lpstr>
      <vt:lpstr>Fitted a sliding model or two... </vt:lpstr>
      <vt:lpstr>PowerPoint Presentation</vt:lpstr>
      <vt:lpstr>PowerPoint Presentation</vt:lpstr>
      <vt:lpstr>Q2: Can Skewness measure Space Weather? </vt:lpstr>
      <vt:lpstr>Q2: Can Skewness measure Space Weather? </vt:lpstr>
      <vt:lpstr>Q2: Can Skewness measure Space Weather? </vt:lpstr>
      <vt:lpstr>PowerPoint Presentation</vt:lpstr>
      <vt:lpstr>Thank you to the S&amp;A team!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180</cp:revision>
  <dcterms:created xsi:type="dcterms:W3CDTF">2013-07-15T20:26:40Z</dcterms:created>
  <dcterms:modified xsi:type="dcterms:W3CDTF">2025-02-04T07:32:33Z</dcterms:modified>
</cp:coreProperties>
</file>